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8" r:id="rId1"/>
  </p:sldMasterIdLst>
  <p:notesMasterIdLst>
    <p:notesMasterId r:id="rId74"/>
  </p:notesMasterIdLst>
  <p:sldIdLst>
    <p:sldId id="256" r:id="rId2"/>
    <p:sldId id="282" r:id="rId3"/>
    <p:sldId id="289" r:id="rId4"/>
    <p:sldId id="288" r:id="rId5"/>
    <p:sldId id="283" r:id="rId6"/>
    <p:sldId id="284" r:id="rId7"/>
    <p:sldId id="285" r:id="rId8"/>
    <p:sldId id="286" r:id="rId9"/>
    <p:sldId id="287" r:id="rId10"/>
    <p:sldId id="257" r:id="rId11"/>
    <p:sldId id="290" r:id="rId12"/>
    <p:sldId id="281" r:id="rId13"/>
    <p:sldId id="291" r:id="rId14"/>
    <p:sldId id="258" r:id="rId15"/>
    <p:sldId id="292" r:id="rId16"/>
    <p:sldId id="293" r:id="rId17"/>
    <p:sldId id="259" r:id="rId18"/>
    <p:sldId id="262" r:id="rId19"/>
    <p:sldId id="294" r:id="rId20"/>
    <p:sldId id="295" r:id="rId21"/>
    <p:sldId id="296" r:id="rId22"/>
    <p:sldId id="297" r:id="rId23"/>
    <p:sldId id="298" r:id="rId24"/>
    <p:sldId id="299" r:id="rId25"/>
    <p:sldId id="300" r:id="rId26"/>
    <p:sldId id="301" r:id="rId27"/>
    <p:sldId id="261" r:id="rId28"/>
    <p:sldId id="302" r:id="rId29"/>
    <p:sldId id="265" r:id="rId30"/>
    <p:sldId id="303" r:id="rId31"/>
    <p:sldId id="305" r:id="rId32"/>
    <p:sldId id="304" r:id="rId33"/>
    <p:sldId id="306" r:id="rId34"/>
    <p:sldId id="307" r:id="rId35"/>
    <p:sldId id="266" r:id="rId36"/>
    <p:sldId id="267" r:id="rId37"/>
    <p:sldId id="320" r:id="rId38"/>
    <p:sldId id="309" r:id="rId39"/>
    <p:sldId id="318" r:id="rId40"/>
    <p:sldId id="322" r:id="rId41"/>
    <p:sldId id="310" r:id="rId42"/>
    <p:sldId id="317" r:id="rId43"/>
    <p:sldId id="319" r:id="rId44"/>
    <p:sldId id="321" r:id="rId45"/>
    <p:sldId id="312" r:id="rId46"/>
    <p:sldId id="311" r:id="rId47"/>
    <p:sldId id="314" r:id="rId48"/>
    <p:sldId id="313" r:id="rId49"/>
    <p:sldId id="268" r:id="rId50"/>
    <p:sldId id="315" r:id="rId51"/>
    <p:sldId id="316" r:id="rId52"/>
    <p:sldId id="273" r:id="rId53"/>
    <p:sldId id="272" r:id="rId54"/>
    <p:sldId id="274" r:id="rId55"/>
    <p:sldId id="323" r:id="rId56"/>
    <p:sldId id="324" r:id="rId57"/>
    <p:sldId id="275" r:id="rId58"/>
    <p:sldId id="325" r:id="rId59"/>
    <p:sldId id="326" r:id="rId60"/>
    <p:sldId id="327" r:id="rId61"/>
    <p:sldId id="276" r:id="rId62"/>
    <p:sldId id="333" r:id="rId63"/>
    <p:sldId id="328" r:id="rId64"/>
    <p:sldId id="329" r:id="rId65"/>
    <p:sldId id="330" r:id="rId66"/>
    <p:sldId id="277" r:id="rId67"/>
    <p:sldId id="332" r:id="rId68"/>
    <p:sldId id="331" r:id="rId69"/>
    <p:sldId id="335" r:id="rId70"/>
    <p:sldId id="334" r:id="rId71"/>
    <p:sldId id="336" r:id="rId72"/>
    <p:sldId id="278" r:id="rId73"/>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485" autoAdjust="0"/>
    <p:restoredTop sz="94660"/>
  </p:normalViewPr>
  <p:slideViewPr>
    <p:cSldViewPr>
      <p:cViewPr>
        <p:scale>
          <a:sx n="70" d="100"/>
          <a:sy n="70" d="100"/>
        </p:scale>
        <p:origin x="-1386" y="-54"/>
      </p:cViewPr>
      <p:guideLst>
        <p:guide orient="horz" pos="2160"/>
        <p:guide pos="2880"/>
      </p:guideLst>
    </p:cSldViewPr>
  </p:slideViewPr>
  <p:notesTextViewPr>
    <p:cViewPr>
      <p:scale>
        <a:sx n="1" d="1"/>
        <a:sy n="1" d="1"/>
      </p:scale>
      <p:origin x="0" y="0"/>
    </p:cViewPr>
  </p:notesTextViewPr>
  <p:sorterViewPr>
    <p:cViewPr>
      <p:scale>
        <a:sx n="200" d="100"/>
        <a:sy n="200" d="100"/>
      </p:scale>
      <p:origin x="0" y="708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D678D0-2578-45D2-B1A5-FA7377327819}" type="doc">
      <dgm:prSet loTypeId="urn:microsoft.com/office/officeart/2011/layout/InterconnectedBlockProcess" loCatId="officeonline" qsTypeId="urn:microsoft.com/office/officeart/2005/8/quickstyle/simple1" qsCatId="simple" csTypeId="urn:microsoft.com/office/officeart/2005/8/colors/accent1_2" csCatId="accent1" phldr="1"/>
      <dgm:spPr/>
      <dgm:t>
        <a:bodyPr/>
        <a:lstStyle/>
        <a:p>
          <a:endParaRPr lang="en-US"/>
        </a:p>
      </dgm:t>
    </dgm:pt>
    <dgm:pt modelId="{46F0C859-77CF-46D2-947F-BA16ABCE27BE}">
      <dgm:prSet phldrT="[Text]" custT="1"/>
      <dgm:spPr/>
      <dgm:t>
        <a:bodyPr/>
        <a:lstStyle/>
        <a:p>
          <a:pPr rtl="1">
            <a:lnSpc>
              <a:spcPct val="100000"/>
            </a:lnSpc>
          </a:pPr>
          <a:r>
            <a:rPr lang="fa-IR" sz="1800" b="1" dirty="0" smtClean="0">
              <a:latin typeface="Times" pitchFamily="18" charset="0"/>
              <a:cs typeface="B Nazanin" pitchFamily="2" charset="-78"/>
            </a:rPr>
            <a:t>هادی کلاس 1</a:t>
          </a:r>
          <a:endParaRPr lang="en-US" sz="1800" b="1" dirty="0" smtClean="0">
            <a:latin typeface="Times" pitchFamily="18" charset="0"/>
            <a:cs typeface="B Nazanin" pitchFamily="2" charset="-78"/>
          </a:endParaRPr>
        </a:p>
        <a:p>
          <a:pPr rtl="1">
            <a:lnSpc>
              <a:spcPct val="100000"/>
            </a:lnSpc>
          </a:pPr>
          <a:r>
            <a:rPr lang="en-US" sz="1400" b="1" dirty="0" smtClean="0">
              <a:latin typeface="Times" pitchFamily="18" charset="0"/>
            </a:rPr>
            <a:t>(Solid)</a:t>
          </a:r>
          <a:endParaRPr lang="en-US" sz="1400" b="1" dirty="0">
            <a:latin typeface="Times" pitchFamily="18" charset="0"/>
          </a:endParaRPr>
        </a:p>
      </dgm:t>
    </dgm:pt>
    <dgm:pt modelId="{F45C6E01-3B92-4C87-A55A-73BB8FD60C14}" type="parTrans" cxnId="{5DDED96A-3502-4AA4-8E74-9349A2EC076A}">
      <dgm:prSet/>
      <dgm:spPr/>
      <dgm:t>
        <a:bodyPr/>
        <a:lstStyle/>
        <a:p>
          <a:endParaRPr lang="en-US">
            <a:latin typeface="Times" pitchFamily="18" charset="0"/>
          </a:endParaRPr>
        </a:p>
      </dgm:t>
    </dgm:pt>
    <dgm:pt modelId="{E2048B7B-EB69-4897-99EC-E87F1CAA5AF3}" type="sibTrans" cxnId="{5DDED96A-3502-4AA4-8E74-9349A2EC076A}">
      <dgm:prSet/>
      <dgm:spPr/>
      <dgm:t>
        <a:bodyPr/>
        <a:lstStyle/>
        <a:p>
          <a:endParaRPr lang="en-US">
            <a:latin typeface="Times" pitchFamily="18" charset="0"/>
          </a:endParaRPr>
        </a:p>
      </dgm:t>
    </dgm:pt>
    <dgm:pt modelId="{A17501CD-0086-4B42-BE6B-CF21E4493C90}">
      <dgm:prSet phldrT="[Text]" custT="1"/>
      <dgm:spPr/>
      <dgm:t>
        <a:bodyPr/>
        <a:lstStyle/>
        <a:p>
          <a:pPr algn="r" rtl="1"/>
          <a:r>
            <a:rPr lang="fa-IR" sz="2000" b="1" dirty="0" smtClean="0">
              <a:latin typeface="Times" pitchFamily="18" charset="0"/>
              <a:cs typeface="B Nazanin" pitchFamily="2" charset="-78"/>
            </a:rPr>
            <a:t>مفتولی یا تک لا : فقط از یک مفتول تشکیل شده اند و ممکن است که سطح مقطع آنها بصورت گرد یا مقطع غیر گرد باشد.</a:t>
          </a:r>
          <a:endParaRPr lang="en-US" sz="2000" b="1" dirty="0">
            <a:latin typeface="Times" pitchFamily="18" charset="0"/>
          </a:endParaRPr>
        </a:p>
      </dgm:t>
    </dgm:pt>
    <dgm:pt modelId="{2FB70692-566D-4DBC-A538-8CF4A4270247}" type="parTrans" cxnId="{A51EF140-1E72-4C54-ACA9-44E37E0DF63F}">
      <dgm:prSet/>
      <dgm:spPr/>
      <dgm:t>
        <a:bodyPr/>
        <a:lstStyle/>
        <a:p>
          <a:endParaRPr lang="en-US">
            <a:latin typeface="Times" pitchFamily="18" charset="0"/>
          </a:endParaRPr>
        </a:p>
      </dgm:t>
    </dgm:pt>
    <dgm:pt modelId="{280DA238-5861-47A6-9418-2BC1B1349450}" type="sibTrans" cxnId="{A51EF140-1E72-4C54-ACA9-44E37E0DF63F}">
      <dgm:prSet/>
      <dgm:spPr/>
      <dgm:t>
        <a:bodyPr/>
        <a:lstStyle/>
        <a:p>
          <a:endParaRPr lang="en-US">
            <a:latin typeface="Times" pitchFamily="18" charset="0"/>
          </a:endParaRPr>
        </a:p>
      </dgm:t>
    </dgm:pt>
    <dgm:pt modelId="{642B5E4A-6757-442B-8F07-FCC1CBFE90E4}">
      <dgm:prSet phldrT="[Text]" custT="1"/>
      <dgm:spPr/>
      <dgm:t>
        <a:bodyPr/>
        <a:lstStyle/>
        <a:p>
          <a:r>
            <a:rPr lang="fa-IR" sz="1800" b="1" dirty="0" smtClean="0">
              <a:latin typeface="Times" pitchFamily="18" charset="0"/>
              <a:cs typeface="B Nazanin" pitchFamily="2" charset="-78"/>
            </a:rPr>
            <a:t>هادي كلاس 2</a:t>
          </a:r>
          <a:endParaRPr lang="en-US" sz="1800" b="1" dirty="0" smtClean="0">
            <a:latin typeface="Times" pitchFamily="18" charset="0"/>
            <a:cs typeface="B Nazanin" pitchFamily="2" charset="-78"/>
          </a:endParaRPr>
        </a:p>
        <a:p>
          <a:r>
            <a:rPr lang="en-US" sz="1600" b="1" dirty="0" smtClean="0">
              <a:latin typeface="Times" pitchFamily="18" charset="0"/>
              <a:cs typeface="B Nazanin" pitchFamily="2" charset="-78"/>
            </a:rPr>
            <a:t>(Stranded)</a:t>
          </a:r>
          <a:endParaRPr lang="en-US" sz="1600" b="1" dirty="0">
            <a:latin typeface="Times" pitchFamily="18" charset="0"/>
          </a:endParaRPr>
        </a:p>
      </dgm:t>
    </dgm:pt>
    <dgm:pt modelId="{CF57042C-01F9-4233-A646-2637B6E55063}" type="parTrans" cxnId="{6156A0E2-4355-4E75-9C82-0AB7BB41438B}">
      <dgm:prSet/>
      <dgm:spPr/>
      <dgm:t>
        <a:bodyPr/>
        <a:lstStyle/>
        <a:p>
          <a:endParaRPr lang="en-US">
            <a:latin typeface="Times" pitchFamily="18" charset="0"/>
          </a:endParaRPr>
        </a:p>
      </dgm:t>
    </dgm:pt>
    <dgm:pt modelId="{6F09F5C7-CCCF-41AA-B117-E0B3BA413455}" type="sibTrans" cxnId="{6156A0E2-4355-4E75-9C82-0AB7BB41438B}">
      <dgm:prSet/>
      <dgm:spPr/>
      <dgm:t>
        <a:bodyPr/>
        <a:lstStyle/>
        <a:p>
          <a:endParaRPr lang="en-US">
            <a:latin typeface="Times" pitchFamily="18" charset="0"/>
          </a:endParaRPr>
        </a:p>
      </dgm:t>
    </dgm:pt>
    <dgm:pt modelId="{9766113D-B08D-4168-93FE-95874A3DC58D}">
      <dgm:prSet phldrT="[Text]" custT="1"/>
      <dgm:spPr/>
      <dgm:t>
        <a:bodyPr/>
        <a:lstStyle/>
        <a:p>
          <a:r>
            <a:rPr lang="fa-IR" sz="1600" b="1" dirty="0" smtClean="0">
              <a:latin typeface="Times" pitchFamily="18" charset="0"/>
              <a:cs typeface="B Nazanin" pitchFamily="2" charset="-78"/>
            </a:rPr>
            <a:t>نیمه افشان : عموماً از چند تک مفتول که همه آن ها دارای تاب منظم (طول تاب و جهت مشخص) می باشد، تشکیل شده اند. این نوع هادی ها می توانند به صورت مقاطع گرد یا غیر گرد تولید شوند.</a:t>
          </a:r>
          <a:endParaRPr lang="en-US" sz="1800" b="1" dirty="0">
            <a:latin typeface="Times" pitchFamily="18" charset="0"/>
          </a:endParaRPr>
        </a:p>
      </dgm:t>
    </dgm:pt>
    <dgm:pt modelId="{2FE34B86-FAE8-4567-9AFF-56B1F16E9EF7}" type="parTrans" cxnId="{666A44E9-1A2C-4116-8B94-55D099A09A5E}">
      <dgm:prSet/>
      <dgm:spPr/>
      <dgm:t>
        <a:bodyPr/>
        <a:lstStyle/>
        <a:p>
          <a:endParaRPr lang="en-US">
            <a:latin typeface="Times" pitchFamily="18" charset="0"/>
          </a:endParaRPr>
        </a:p>
      </dgm:t>
    </dgm:pt>
    <dgm:pt modelId="{BF4AB073-146E-4474-9357-E1AFDF6D77FF}" type="sibTrans" cxnId="{666A44E9-1A2C-4116-8B94-55D099A09A5E}">
      <dgm:prSet/>
      <dgm:spPr/>
      <dgm:t>
        <a:bodyPr/>
        <a:lstStyle/>
        <a:p>
          <a:endParaRPr lang="en-US">
            <a:latin typeface="Times" pitchFamily="18" charset="0"/>
          </a:endParaRPr>
        </a:p>
      </dgm:t>
    </dgm:pt>
    <dgm:pt modelId="{8B5AEB66-75A1-46CA-A7FE-8EE1EB0DB008}">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a-IR" sz="1800" b="1" i="0" dirty="0" smtClean="0">
              <a:latin typeface="Times" pitchFamily="18" charset="0"/>
              <a:cs typeface="B Nazanin" pitchFamily="2" charset="-78"/>
            </a:rPr>
            <a:t>هادی کلاس 5 </a:t>
          </a:r>
          <a:endParaRPr lang="en-US" sz="1800" b="1" i="0" dirty="0" smtClean="0">
            <a:latin typeface="Times" pitchFamily="18" charset="0"/>
            <a:cs typeface="B Nazanin" pitchFamily="2" charset="-78"/>
          </a:endParaRPr>
        </a:p>
        <a:p>
          <a:pPr marL="0" marR="0" indent="0" defTabSz="914400" eaLnBrk="1" fontAlgn="auto" latinLnBrk="0" hangingPunct="1">
            <a:lnSpc>
              <a:spcPct val="100000"/>
            </a:lnSpc>
            <a:spcBef>
              <a:spcPts val="0"/>
            </a:spcBef>
            <a:spcAft>
              <a:spcPts val="0"/>
            </a:spcAft>
            <a:buClrTx/>
            <a:buSzTx/>
            <a:buFontTx/>
            <a:buNone/>
            <a:tabLst/>
            <a:defRPr/>
          </a:pPr>
          <a:r>
            <a:rPr lang="en-US" sz="1500" b="1" i="0" dirty="0" smtClean="0">
              <a:latin typeface="Times" pitchFamily="18" charset="0"/>
              <a:cs typeface="B Nazanin" pitchFamily="2" charset="-78"/>
            </a:rPr>
            <a:t>(Flexible)</a:t>
          </a:r>
          <a:endParaRPr lang="en-US" sz="1500" b="1" i="0" dirty="0" smtClean="0">
            <a:latin typeface="Times" pitchFamily="18" charset="0"/>
          </a:endParaRPr>
        </a:p>
      </dgm:t>
    </dgm:pt>
    <dgm:pt modelId="{036A8E2A-276F-4B66-95E6-28E764076168}" type="parTrans" cxnId="{0809C4BB-8F67-4226-B828-F1692FF5B20D}">
      <dgm:prSet/>
      <dgm:spPr/>
      <dgm:t>
        <a:bodyPr/>
        <a:lstStyle/>
        <a:p>
          <a:endParaRPr lang="en-US">
            <a:latin typeface="Times" pitchFamily="18" charset="0"/>
          </a:endParaRPr>
        </a:p>
      </dgm:t>
    </dgm:pt>
    <dgm:pt modelId="{1D442470-C106-4515-AD49-EE7F522A5781}" type="sibTrans" cxnId="{0809C4BB-8F67-4226-B828-F1692FF5B20D}">
      <dgm:prSet/>
      <dgm:spPr/>
      <dgm:t>
        <a:bodyPr/>
        <a:lstStyle/>
        <a:p>
          <a:endParaRPr lang="en-US">
            <a:latin typeface="Times" pitchFamily="18" charset="0"/>
          </a:endParaRPr>
        </a:p>
      </dgm:t>
    </dgm:pt>
    <dgm:pt modelId="{2E11B6E2-7840-42C3-BCFE-B9F4C6631497}">
      <dgm:prSet phldrT="[Text]" custT="1"/>
      <dgm:spPr/>
      <dgm: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dirty="0" smtClean="0">
              <a:latin typeface="Times" pitchFamily="18" charset="0"/>
              <a:cs typeface="B Nazanin" pitchFamily="2" charset="-78"/>
            </a:rPr>
            <a:t>افشان : متشکل از چند مفتول با قطر کوچک هستند که جهت استفاده در کابل های که انعطاف دارای اهمیت است مناسب می باشند.</a:t>
          </a:r>
          <a:endParaRPr lang="en-US" sz="1800" b="1" dirty="0" smtClean="0">
            <a:latin typeface="Times" pitchFamily="18" charset="0"/>
            <a:cs typeface="B Nazanin" pitchFamily="2" charset="-78"/>
          </a:endParaRPr>
        </a:p>
        <a:p>
          <a:pPr algn="ctr" defTabSz="711200" rtl="1">
            <a:lnSpc>
              <a:spcPct val="90000"/>
            </a:lnSpc>
            <a:spcBef>
              <a:spcPct val="0"/>
            </a:spcBef>
            <a:spcAft>
              <a:spcPct val="35000"/>
            </a:spcAft>
          </a:pPr>
          <a:endParaRPr lang="en-US" sz="1800" dirty="0">
            <a:latin typeface="Times" pitchFamily="18" charset="0"/>
          </a:endParaRPr>
        </a:p>
      </dgm:t>
    </dgm:pt>
    <dgm:pt modelId="{F18B011D-F8CE-4129-B364-29FA6C9A5658}" type="parTrans" cxnId="{AA681070-ADF7-474C-AD36-22D872E96FD5}">
      <dgm:prSet/>
      <dgm:spPr/>
      <dgm:t>
        <a:bodyPr/>
        <a:lstStyle/>
        <a:p>
          <a:endParaRPr lang="en-US">
            <a:latin typeface="Times" pitchFamily="18" charset="0"/>
          </a:endParaRPr>
        </a:p>
      </dgm:t>
    </dgm:pt>
    <dgm:pt modelId="{83674DEA-885F-4719-B2AD-8F2AF53F9114}" type="sibTrans" cxnId="{AA681070-ADF7-474C-AD36-22D872E96FD5}">
      <dgm:prSet/>
      <dgm:spPr/>
      <dgm:t>
        <a:bodyPr/>
        <a:lstStyle/>
        <a:p>
          <a:endParaRPr lang="en-US">
            <a:latin typeface="Times" pitchFamily="18" charset="0"/>
          </a:endParaRPr>
        </a:p>
      </dgm:t>
    </dgm:pt>
    <dgm:pt modelId="{FDC9BDE4-FC98-4C5A-B516-F8779AA82DFA}">
      <dgm:prSet phldrT="[Text]" custT="1"/>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fa-IR" sz="1800" b="1" dirty="0" smtClean="0">
              <a:latin typeface="Times" pitchFamily="18" charset="0"/>
              <a:cs typeface="B Nazanin" pitchFamily="2" charset="-78"/>
            </a:rPr>
            <a:t>هادی کلاس 6 </a:t>
          </a:r>
          <a:endParaRPr lang="en-US" sz="1800" b="1" dirty="0" smtClean="0">
            <a:latin typeface="Times" pitchFamily="18" charset="0"/>
            <a:cs typeface="B Nazanin" pitchFamily="2" charset="-78"/>
          </a:endParaRPr>
        </a:p>
        <a:p>
          <a:pPr marL="0" marR="0" indent="0" defTabSz="914400" rtl="1" eaLnBrk="1" fontAlgn="auto" latinLnBrk="0" hangingPunct="1">
            <a:lnSpc>
              <a:spcPct val="100000"/>
            </a:lnSpc>
            <a:spcBef>
              <a:spcPts val="0"/>
            </a:spcBef>
            <a:spcAft>
              <a:spcPts val="0"/>
            </a:spcAft>
            <a:buClrTx/>
            <a:buSzTx/>
            <a:buFontTx/>
            <a:buNone/>
            <a:tabLst/>
            <a:defRPr/>
          </a:pPr>
          <a:r>
            <a:rPr lang="en-US" sz="1400" b="1" i="0" dirty="0" smtClean="0">
              <a:latin typeface="Times" pitchFamily="18" charset="0"/>
              <a:cs typeface="B Nazanin" pitchFamily="2" charset="-78"/>
            </a:rPr>
            <a:t>(Super Flexible)</a:t>
          </a:r>
          <a:endParaRPr lang="en-US" sz="1400" b="1" dirty="0" smtClean="0">
            <a:latin typeface="Times" pitchFamily="18" charset="0"/>
          </a:endParaRPr>
        </a:p>
      </dgm:t>
    </dgm:pt>
    <dgm:pt modelId="{9DAF98CB-014D-463A-9720-2446542C4AC2}" type="parTrans" cxnId="{01057FEA-D459-4683-9F79-B604CEA758F5}">
      <dgm:prSet/>
      <dgm:spPr/>
      <dgm:t>
        <a:bodyPr/>
        <a:lstStyle/>
        <a:p>
          <a:endParaRPr lang="en-US">
            <a:latin typeface="Times" pitchFamily="18" charset="0"/>
          </a:endParaRPr>
        </a:p>
      </dgm:t>
    </dgm:pt>
    <dgm:pt modelId="{C5616A9F-4441-45C1-9AA9-2F917D2DEB5E}" type="sibTrans" cxnId="{01057FEA-D459-4683-9F79-B604CEA758F5}">
      <dgm:prSet/>
      <dgm:spPr/>
      <dgm:t>
        <a:bodyPr/>
        <a:lstStyle/>
        <a:p>
          <a:endParaRPr lang="en-US">
            <a:latin typeface="Times" pitchFamily="18" charset="0"/>
          </a:endParaRPr>
        </a:p>
      </dgm:t>
    </dgm:pt>
    <dgm:pt modelId="{BD3AA794-CB39-4D6A-86BB-9A67ACA0A350}">
      <dgm:prSet custT="1"/>
      <dgm:spPr/>
      <dgm:t>
        <a:bodyPr/>
        <a:lstStyle/>
        <a:p>
          <a:pPr algn="r" defTabSz="800100" rtl="1">
            <a:lnSpc>
              <a:spcPct val="90000"/>
            </a:lnSpc>
            <a:spcBef>
              <a:spcPct val="0"/>
            </a:spcBef>
            <a:spcAft>
              <a:spcPct val="35000"/>
            </a:spcAft>
          </a:pPr>
          <a:r>
            <a:rPr lang="fa-IR" sz="1800" b="1" dirty="0" smtClean="0">
              <a:latin typeface="Times" pitchFamily="18" charset="0"/>
              <a:cs typeface="B Nazanin" pitchFamily="2" charset="-78"/>
            </a:rPr>
            <a:t>سوپر افشان : متشکل از چند ین مفتول با قطر بسیار کوچک هستند جهت استفاده در کابل های که انعطاف پذیری بالایی دارند .</a:t>
          </a:r>
          <a:endParaRPr lang="en-US" sz="1800" b="1" dirty="0">
            <a:latin typeface="Times" pitchFamily="18" charset="0"/>
          </a:endParaRPr>
        </a:p>
      </dgm:t>
    </dgm:pt>
    <dgm:pt modelId="{05F3BFA7-68B4-44C2-A327-87EC7E93D396}" type="parTrans" cxnId="{FC8F241D-CAD4-4BB1-9F7F-7417031D9BD1}">
      <dgm:prSet/>
      <dgm:spPr/>
      <dgm:t>
        <a:bodyPr/>
        <a:lstStyle/>
        <a:p>
          <a:endParaRPr lang="en-US">
            <a:latin typeface="Times" pitchFamily="18" charset="0"/>
          </a:endParaRPr>
        </a:p>
      </dgm:t>
    </dgm:pt>
    <dgm:pt modelId="{9C383DD0-34FD-4DEA-8951-6F31B9A43638}" type="sibTrans" cxnId="{FC8F241D-CAD4-4BB1-9F7F-7417031D9BD1}">
      <dgm:prSet/>
      <dgm:spPr/>
      <dgm:t>
        <a:bodyPr/>
        <a:lstStyle/>
        <a:p>
          <a:endParaRPr lang="en-US">
            <a:latin typeface="Times" pitchFamily="18" charset="0"/>
          </a:endParaRPr>
        </a:p>
      </dgm:t>
    </dgm:pt>
    <dgm:pt modelId="{65249707-5F00-4B02-A747-FA11C1D5C39B}" type="pres">
      <dgm:prSet presAssocID="{76D678D0-2578-45D2-B1A5-FA7377327819}" presName="Name0" presStyleCnt="0">
        <dgm:presLayoutVars>
          <dgm:chMax val="7"/>
          <dgm:chPref val="5"/>
          <dgm:dir/>
          <dgm:animOne val="branch"/>
          <dgm:animLvl val="lvl"/>
        </dgm:presLayoutVars>
      </dgm:prSet>
      <dgm:spPr/>
      <dgm:t>
        <a:bodyPr/>
        <a:lstStyle/>
        <a:p>
          <a:endParaRPr lang="en-US"/>
        </a:p>
      </dgm:t>
    </dgm:pt>
    <dgm:pt modelId="{96A20100-9D4B-4E21-8259-966232678C5B}" type="pres">
      <dgm:prSet presAssocID="{FDC9BDE4-FC98-4C5A-B516-F8779AA82DFA}" presName="ChildAccent4" presStyleCnt="0"/>
      <dgm:spPr/>
    </dgm:pt>
    <dgm:pt modelId="{0DFCC9FB-03F5-4938-9F16-6446A964A988}" type="pres">
      <dgm:prSet presAssocID="{FDC9BDE4-FC98-4C5A-B516-F8779AA82DFA}" presName="ChildAccent" presStyleLbl="alignImgPlace1" presStyleIdx="0" presStyleCnt="4" custScaleX="131745" custScaleY="97600" custLinFactNeighborX="3467" custLinFactNeighborY="2126"/>
      <dgm:spPr/>
      <dgm:t>
        <a:bodyPr/>
        <a:lstStyle/>
        <a:p>
          <a:endParaRPr lang="en-US"/>
        </a:p>
      </dgm:t>
    </dgm:pt>
    <dgm:pt modelId="{05FF3D3D-9A19-4144-AADB-ADB1656A2CC5}" type="pres">
      <dgm:prSet presAssocID="{FDC9BDE4-FC98-4C5A-B516-F8779AA82DFA}" presName="Child4" presStyleLbl="revTx" presStyleIdx="0" presStyleCnt="0">
        <dgm:presLayoutVars>
          <dgm:chMax val="0"/>
          <dgm:chPref val="0"/>
          <dgm:bulletEnabled val="1"/>
        </dgm:presLayoutVars>
      </dgm:prSet>
      <dgm:spPr/>
      <dgm:t>
        <a:bodyPr/>
        <a:lstStyle/>
        <a:p>
          <a:endParaRPr lang="en-US"/>
        </a:p>
      </dgm:t>
    </dgm:pt>
    <dgm:pt modelId="{A6610F32-C2F9-45D4-9D2A-B633C88A4226}" type="pres">
      <dgm:prSet presAssocID="{FDC9BDE4-FC98-4C5A-B516-F8779AA82DFA}" presName="Parent4" presStyleLbl="node1" presStyleIdx="0" presStyleCnt="4" custScaleX="140444" custScaleY="95499" custLinFactNeighborX="-2782" custLinFactNeighborY="13395">
        <dgm:presLayoutVars>
          <dgm:chMax val="2"/>
          <dgm:chPref val="1"/>
          <dgm:bulletEnabled val="1"/>
        </dgm:presLayoutVars>
      </dgm:prSet>
      <dgm:spPr/>
      <dgm:t>
        <a:bodyPr/>
        <a:lstStyle/>
        <a:p>
          <a:endParaRPr lang="en-US"/>
        </a:p>
      </dgm:t>
    </dgm:pt>
    <dgm:pt modelId="{51C49948-D879-4F38-A6CD-215C0616BCDA}" type="pres">
      <dgm:prSet presAssocID="{8B5AEB66-75A1-46CA-A7FE-8EE1EB0DB008}" presName="ChildAccent3" presStyleCnt="0"/>
      <dgm:spPr/>
    </dgm:pt>
    <dgm:pt modelId="{F539A112-0F89-4929-9263-ADE79EB8CB49}" type="pres">
      <dgm:prSet presAssocID="{8B5AEB66-75A1-46CA-A7FE-8EE1EB0DB008}" presName="ChildAccent" presStyleLbl="alignImgPlace1" presStyleIdx="1" presStyleCnt="4" custScaleX="105997" custScaleY="97111" custLinFactNeighborX="-18380" custLinFactNeighborY="2119"/>
      <dgm:spPr/>
      <dgm:t>
        <a:bodyPr/>
        <a:lstStyle/>
        <a:p>
          <a:endParaRPr lang="en-US"/>
        </a:p>
      </dgm:t>
    </dgm:pt>
    <dgm:pt modelId="{AA5C2518-D5F6-41BA-ABDB-68D830039209}" type="pres">
      <dgm:prSet presAssocID="{8B5AEB66-75A1-46CA-A7FE-8EE1EB0DB008}" presName="Child3" presStyleLbl="revTx" presStyleIdx="0" presStyleCnt="0">
        <dgm:presLayoutVars>
          <dgm:chMax val="0"/>
          <dgm:chPref val="0"/>
          <dgm:bulletEnabled val="1"/>
        </dgm:presLayoutVars>
      </dgm:prSet>
      <dgm:spPr/>
      <dgm:t>
        <a:bodyPr/>
        <a:lstStyle/>
        <a:p>
          <a:endParaRPr lang="en-US"/>
        </a:p>
      </dgm:t>
    </dgm:pt>
    <dgm:pt modelId="{7B58D94C-283F-4BA4-9699-D26638B838A0}" type="pres">
      <dgm:prSet presAssocID="{8B5AEB66-75A1-46CA-A7FE-8EE1EB0DB008}" presName="Parent3" presStyleLbl="node1" presStyleIdx="1" presStyleCnt="4" custScaleX="108299" custScaleY="111396" custLinFactNeighborX="-18235" custLinFactNeighborY="6994">
        <dgm:presLayoutVars>
          <dgm:chMax val="2"/>
          <dgm:chPref val="1"/>
          <dgm:bulletEnabled val="1"/>
        </dgm:presLayoutVars>
      </dgm:prSet>
      <dgm:spPr/>
      <dgm:t>
        <a:bodyPr/>
        <a:lstStyle/>
        <a:p>
          <a:endParaRPr lang="en-US"/>
        </a:p>
      </dgm:t>
    </dgm:pt>
    <dgm:pt modelId="{B89D37AB-8438-477C-850C-166CEF1AEBC1}" type="pres">
      <dgm:prSet presAssocID="{642B5E4A-6757-442B-8F07-FCC1CBFE90E4}" presName="ChildAccent2" presStyleCnt="0"/>
      <dgm:spPr/>
    </dgm:pt>
    <dgm:pt modelId="{8198EC04-3252-4462-BB1F-25E92E519382}" type="pres">
      <dgm:prSet presAssocID="{642B5E4A-6757-442B-8F07-FCC1CBFE90E4}" presName="ChildAccent" presStyleLbl="alignImgPlace1" presStyleIdx="2" presStyleCnt="4" custScaleY="105436" custLinFactNeighborX="-24458" custLinFactNeighborY="4459"/>
      <dgm:spPr/>
      <dgm:t>
        <a:bodyPr/>
        <a:lstStyle/>
        <a:p>
          <a:endParaRPr lang="en-US"/>
        </a:p>
      </dgm:t>
    </dgm:pt>
    <dgm:pt modelId="{96EF1325-6506-4417-86C1-87148B0FA8A8}" type="pres">
      <dgm:prSet presAssocID="{642B5E4A-6757-442B-8F07-FCC1CBFE90E4}" presName="Child2" presStyleLbl="revTx" presStyleIdx="0" presStyleCnt="0">
        <dgm:presLayoutVars>
          <dgm:chMax val="0"/>
          <dgm:chPref val="0"/>
          <dgm:bulletEnabled val="1"/>
        </dgm:presLayoutVars>
      </dgm:prSet>
      <dgm:spPr/>
      <dgm:t>
        <a:bodyPr/>
        <a:lstStyle/>
        <a:p>
          <a:endParaRPr lang="en-US"/>
        </a:p>
      </dgm:t>
    </dgm:pt>
    <dgm:pt modelId="{4E5C9CE8-1162-46F2-9A6C-140F18E5EE18}" type="pres">
      <dgm:prSet presAssocID="{642B5E4A-6757-442B-8F07-FCC1CBFE90E4}" presName="Parent2" presStyleLbl="node1" presStyleIdx="2" presStyleCnt="4" custScaleY="133741" custLinFactNeighborX="-23671" custLinFactNeighborY="-704">
        <dgm:presLayoutVars>
          <dgm:chMax val="2"/>
          <dgm:chPref val="1"/>
          <dgm:bulletEnabled val="1"/>
        </dgm:presLayoutVars>
      </dgm:prSet>
      <dgm:spPr/>
      <dgm:t>
        <a:bodyPr/>
        <a:lstStyle/>
        <a:p>
          <a:endParaRPr lang="en-US"/>
        </a:p>
      </dgm:t>
    </dgm:pt>
    <dgm:pt modelId="{E05E6AB7-2548-4FE3-8009-7478AF158731}" type="pres">
      <dgm:prSet presAssocID="{46F0C859-77CF-46D2-947F-BA16ABCE27BE}" presName="ChildAccent1" presStyleCnt="0"/>
      <dgm:spPr/>
    </dgm:pt>
    <dgm:pt modelId="{7E56A1B9-E36E-4A82-9022-2064B4A58D3A}" type="pres">
      <dgm:prSet presAssocID="{46F0C859-77CF-46D2-947F-BA16ABCE27BE}" presName="ChildAccent" presStyleLbl="alignImgPlace1" presStyleIdx="3" presStyleCnt="4" custScaleY="100453" custLinFactNeighborX="-18288" custLinFactNeighborY="2858"/>
      <dgm:spPr/>
      <dgm:t>
        <a:bodyPr/>
        <a:lstStyle/>
        <a:p>
          <a:endParaRPr lang="en-US"/>
        </a:p>
      </dgm:t>
    </dgm:pt>
    <dgm:pt modelId="{90E8E178-5AA4-4FC3-9A4D-3D3E6DA198B3}" type="pres">
      <dgm:prSet presAssocID="{46F0C859-77CF-46D2-947F-BA16ABCE27BE}" presName="Child1" presStyleLbl="revTx" presStyleIdx="0" presStyleCnt="0">
        <dgm:presLayoutVars>
          <dgm:chMax val="0"/>
          <dgm:chPref val="0"/>
          <dgm:bulletEnabled val="1"/>
        </dgm:presLayoutVars>
      </dgm:prSet>
      <dgm:spPr/>
      <dgm:t>
        <a:bodyPr/>
        <a:lstStyle/>
        <a:p>
          <a:endParaRPr lang="en-US"/>
        </a:p>
      </dgm:t>
    </dgm:pt>
    <dgm:pt modelId="{9EA4FF90-EA5F-4601-A964-90D72BE393B3}" type="pres">
      <dgm:prSet presAssocID="{46F0C859-77CF-46D2-947F-BA16ABCE27BE}" presName="Parent1" presStyleLbl="node1" presStyleIdx="3" presStyleCnt="4" custScaleY="167447" custLinFactNeighborX="-24497" custLinFactNeighborY="-15734">
        <dgm:presLayoutVars>
          <dgm:chMax val="2"/>
          <dgm:chPref val="1"/>
          <dgm:bulletEnabled val="1"/>
        </dgm:presLayoutVars>
      </dgm:prSet>
      <dgm:spPr/>
      <dgm:t>
        <a:bodyPr/>
        <a:lstStyle/>
        <a:p>
          <a:endParaRPr lang="en-US"/>
        </a:p>
      </dgm:t>
    </dgm:pt>
  </dgm:ptLst>
  <dgm:cxnLst>
    <dgm:cxn modelId="{A8D3C54E-D823-4065-8367-EE005ACCFED4}" type="presOf" srcId="{BD3AA794-CB39-4D6A-86BB-9A67ACA0A350}" destId="{05FF3D3D-9A19-4144-AADB-ADB1656A2CC5}" srcOrd="1" destOrd="0" presId="urn:microsoft.com/office/officeart/2011/layout/InterconnectedBlockProcess"/>
    <dgm:cxn modelId="{050CDC2F-5A3A-41DB-8D9C-3FEF8453EE62}" type="presOf" srcId="{A17501CD-0086-4B42-BE6B-CF21E4493C90}" destId="{7E56A1B9-E36E-4A82-9022-2064B4A58D3A}" srcOrd="0" destOrd="0" presId="urn:microsoft.com/office/officeart/2011/layout/InterconnectedBlockProcess"/>
    <dgm:cxn modelId="{C846EFA8-EDBE-4AF4-8A48-355750B8C3E3}" type="presOf" srcId="{642B5E4A-6757-442B-8F07-FCC1CBFE90E4}" destId="{4E5C9CE8-1162-46F2-9A6C-140F18E5EE18}" srcOrd="0" destOrd="0" presId="urn:microsoft.com/office/officeart/2011/layout/InterconnectedBlockProcess"/>
    <dgm:cxn modelId="{666A44E9-1A2C-4116-8B94-55D099A09A5E}" srcId="{642B5E4A-6757-442B-8F07-FCC1CBFE90E4}" destId="{9766113D-B08D-4168-93FE-95874A3DC58D}" srcOrd="0" destOrd="0" parTransId="{2FE34B86-FAE8-4567-9AFF-56B1F16E9EF7}" sibTransId="{BF4AB073-146E-4474-9357-E1AFDF6D77FF}"/>
    <dgm:cxn modelId="{49C28551-9325-4D77-BAD4-90F93521A47E}" type="presOf" srcId="{2E11B6E2-7840-42C3-BCFE-B9F4C6631497}" destId="{F539A112-0F89-4929-9263-ADE79EB8CB49}" srcOrd="0" destOrd="0" presId="urn:microsoft.com/office/officeart/2011/layout/InterconnectedBlockProcess"/>
    <dgm:cxn modelId="{A5065A40-ADAF-472B-B92E-CC1F0BEEF5CB}" type="presOf" srcId="{46F0C859-77CF-46D2-947F-BA16ABCE27BE}" destId="{9EA4FF90-EA5F-4601-A964-90D72BE393B3}" srcOrd="0" destOrd="0" presId="urn:microsoft.com/office/officeart/2011/layout/InterconnectedBlockProcess"/>
    <dgm:cxn modelId="{2D62688D-B035-414B-A713-14A29FFAFB94}" type="presOf" srcId="{9766113D-B08D-4168-93FE-95874A3DC58D}" destId="{8198EC04-3252-4462-BB1F-25E92E519382}" srcOrd="0" destOrd="0" presId="urn:microsoft.com/office/officeart/2011/layout/InterconnectedBlockProcess"/>
    <dgm:cxn modelId="{CCC90476-C0CE-4521-B5ED-0E0DC7E2C4BD}" type="presOf" srcId="{8B5AEB66-75A1-46CA-A7FE-8EE1EB0DB008}" destId="{7B58D94C-283F-4BA4-9699-D26638B838A0}" srcOrd="0" destOrd="0" presId="urn:microsoft.com/office/officeart/2011/layout/InterconnectedBlockProcess"/>
    <dgm:cxn modelId="{A51EF140-1E72-4C54-ACA9-44E37E0DF63F}" srcId="{46F0C859-77CF-46D2-947F-BA16ABCE27BE}" destId="{A17501CD-0086-4B42-BE6B-CF21E4493C90}" srcOrd="0" destOrd="0" parTransId="{2FB70692-566D-4DBC-A538-8CF4A4270247}" sibTransId="{280DA238-5861-47A6-9418-2BC1B1349450}"/>
    <dgm:cxn modelId="{FC8F241D-CAD4-4BB1-9F7F-7417031D9BD1}" srcId="{FDC9BDE4-FC98-4C5A-B516-F8779AA82DFA}" destId="{BD3AA794-CB39-4D6A-86BB-9A67ACA0A350}" srcOrd="0" destOrd="0" parTransId="{05F3BFA7-68B4-44C2-A327-87EC7E93D396}" sibTransId="{9C383DD0-34FD-4DEA-8951-6F31B9A43638}"/>
    <dgm:cxn modelId="{0809C4BB-8F67-4226-B828-F1692FF5B20D}" srcId="{76D678D0-2578-45D2-B1A5-FA7377327819}" destId="{8B5AEB66-75A1-46CA-A7FE-8EE1EB0DB008}" srcOrd="2" destOrd="0" parTransId="{036A8E2A-276F-4B66-95E6-28E764076168}" sibTransId="{1D442470-C106-4515-AD49-EE7F522A5781}"/>
    <dgm:cxn modelId="{8703FD36-726E-4A09-B0C7-F73E7BD7DFA1}" type="presOf" srcId="{A17501CD-0086-4B42-BE6B-CF21E4493C90}" destId="{90E8E178-5AA4-4FC3-9A4D-3D3E6DA198B3}" srcOrd="1" destOrd="0" presId="urn:microsoft.com/office/officeart/2011/layout/InterconnectedBlockProcess"/>
    <dgm:cxn modelId="{5EAAB726-2C7C-492D-94AF-56897BF199A7}" type="presOf" srcId="{76D678D0-2578-45D2-B1A5-FA7377327819}" destId="{65249707-5F00-4B02-A747-FA11C1D5C39B}" srcOrd="0" destOrd="0" presId="urn:microsoft.com/office/officeart/2011/layout/InterconnectedBlockProcess"/>
    <dgm:cxn modelId="{5DDED96A-3502-4AA4-8E74-9349A2EC076A}" srcId="{76D678D0-2578-45D2-B1A5-FA7377327819}" destId="{46F0C859-77CF-46D2-947F-BA16ABCE27BE}" srcOrd="0" destOrd="0" parTransId="{F45C6E01-3B92-4C87-A55A-73BB8FD60C14}" sibTransId="{E2048B7B-EB69-4897-99EC-E87F1CAA5AF3}"/>
    <dgm:cxn modelId="{6156A0E2-4355-4E75-9C82-0AB7BB41438B}" srcId="{76D678D0-2578-45D2-B1A5-FA7377327819}" destId="{642B5E4A-6757-442B-8F07-FCC1CBFE90E4}" srcOrd="1" destOrd="0" parTransId="{CF57042C-01F9-4233-A646-2637B6E55063}" sibTransId="{6F09F5C7-CCCF-41AA-B117-E0B3BA413455}"/>
    <dgm:cxn modelId="{366D594E-B5A6-4EA2-A303-7DC4269E4F3C}" type="presOf" srcId="{FDC9BDE4-FC98-4C5A-B516-F8779AA82DFA}" destId="{A6610F32-C2F9-45D4-9D2A-B633C88A4226}" srcOrd="0" destOrd="0" presId="urn:microsoft.com/office/officeart/2011/layout/InterconnectedBlockProcess"/>
    <dgm:cxn modelId="{542C2F6C-708A-4FCF-B585-353FDE696CC6}" type="presOf" srcId="{BD3AA794-CB39-4D6A-86BB-9A67ACA0A350}" destId="{0DFCC9FB-03F5-4938-9F16-6446A964A988}" srcOrd="0" destOrd="0" presId="urn:microsoft.com/office/officeart/2011/layout/InterconnectedBlockProcess"/>
    <dgm:cxn modelId="{01057FEA-D459-4683-9F79-B604CEA758F5}" srcId="{76D678D0-2578-45D2-B1A5-FA7377327819}" destId="{FDC9BDE4-FC98-4C5A-B516-F8779AA82DFA}" srcOrd="3" destOrd="0" parTransId="{9DAF98CB-014D-463A-9720-2446542C4AC2}" sibTransId="{C5616A9F-4441-45C1-9AA9-2F917D2DEB5E}"/>
    <dgm:cxn modelId="{AA681070-ADF7-474C-AD36-22D872E96FD5}" srcId="{8B5AEB66-75A1-46CA-A7FE-8EE1EB0DB008}" destId="{2E11B6E2-7840-42C3-BCFE-B9F4C6631497}" srcOrd="0" destOrd="0" parTransId="{F18B011D-F8CE-4129-B364-29FA6C9A5658}" sibTransId="{83674DEA-885F-4719-B2AD-8F2AF53F9114}"/>
    <dgm:cxn modelId="{E99E3D68-EB2D-45E0-9A05-450FA44DFAB8}" type="presOf" srcId="{9766113D-B08D-4168-93FE-95874A3DC58D}" destId="{96EF1325-6506-4417-86C1-87148B0FA8A8}" srcOrd="1" destOrd="0" presId="urn:microsoft.com/office/officeart/2011/layout/InterconnectedBlockProcess"/>
    <dgm:cxn modelId="{7A396EBF-072E-4EF1-B1F7-272EBCDF314C}" type="presOf" srcId="{2E11B6E2-7840-42C3-BCFE-B9F4C6631497}" destId="{AA5C2518-D5F6-41BA-ABDB-68D830039209}" srcOrd="1" destOrd="0" presId="urn:microsoft.com/office/officeart/2011/layout/InterconnectedBlockProcess"/>
    <dgm:cxn modelId="{760A9668-99AC-4BF9-8A1F-A19090E6BBAB}" type="presParOf" srcId="{65249707-5F00-4B02-A747-FA11C1D5C39B}" destId="{96A20100-9D4B-4E21-8259-966232678C5B}" srcOrd="0" destOrd="0" presId="urn:microsoft.com/office/officeart/2011/layout/InterconnectedBlockProcess"/>
    <dgm:cxn modelId="{D3609DFF-9B54-480B-A987-179D39231F5C}" type="presParOf" srcId="{96A20100-9D4B-4E21-8259-966232678C5B}" destId="{0DFCC9FB-03F5-4938-9F16-6446A964A988}" srcOrd="0" destOrd="0" presId="urn:microsoft.com/office/officeart/2011/layout/InterconnectedBlockProcess"/>
    <dgm:cxn modelId="{0222CB46-60C4-4860-B837-9C8842189A70}" type="presParOf" srcId="{65249707-5F00-4B02-A747-FA11C1D5C39B}" destId="{05FF3D3D-9A19-4144-AADB-ADB1656A2CC5}" srcOrd="1" destOrd="0" presId="urn:microsoft.com/office/officeart/2011/layout/InterconnectedBlockProcess"/>
    <dgm:cxn modelId="{19B65A37-373C-492A-AF3A-CC32EF5816A7}" type="presParOf" srcId="{65249707-5F00-4B02-A747-FA11C1D5C39B}" destId="{A6610F32-C2F9-45D4-9D2A-B633C88A4226}" srcOrd="2" destOrd="0" presId="urn:microsoft.com/office/officeart/2011/layout/InterconnectedBlockProcess"/>
    <dgm:cxn modelId="{48EEE5CD-E18C-4BC1-964D-813CB103D6C0}" type="presParOf" srcId="{65249707-5F00-4B02-A747-FA11C1D5C39B}" destId="{51C49948-D879-4F38-A6CD-215C0616BCDA}" srcOrd="3" destOrd="0" presId="urn:microsoft.com/office/officeart/2011/layout/InterconnectedBlockProcess"/>
    <dgm:cxn modelId="{1AF2B31C-45D2-4712-9CCE-479706708BCA}" type="presParOf" srcId="{51C49948-D879-4F38-A6CD-215C0616BCDA}" destId="{F539A112-0F89-4929-9263-ADE79EB8CB49}" srcOrd="0" destOrd="0" presId="urn:microsoft.com/office/officeart/2011/layout/InterconnectedBlockProcess"/>
    <dgm:cxn modelId="{0AC56179-976A-43D5-A691-37CCE221A317}" type="presParOf" srcId="{65249707-5F00-4B02-A747-FA11C1D5C39B}" destId="{AA5C2518-D5F6-41BA-ABDB-68D830039209}" srcOrd="4" destOrd="0" presId="urn:microsoft.com/office/officeart/2011/layout/InterconnectedBlockProcess"/>
    <dgm:cxn modelId="{DCFB672C-3E9E-4CE0-B7DC-187DC06CB6A4}" type="presParOf" srcId="{65249707-5F00-4B02-A747-FA11C1D5C39B}" destId="{7B58D94C-283F-4BA4-9699-D26638B838A0}" srcOrd="5" destOrd="0" presId="urn:microsoft.com/office/officeart/2011/layout/InterconnectedBlockProcess"/>
    <dgm:cxn modelId="{2DD42C9C-2803-4A5D-A7D1-2CA25F8BD071}" type="presParOf" srcId="{65249707-5F00-4B02-A747-FA11C1D5C39B}" destId="{B89D37AB-8438-477C-850C-166CEF1AEBC1}" srcOrd="6" destOrd="0" presId="urn:microsoft.com/office/officeart/2011/layout/InterconnectedBlockProcess"/>
    <dgm:cxn modelId="{17AAD72F-82C5-4914-BE48-0E3F8FC5FE30}" type="presParOf" srcId="{B89D37AB-8438-477C-850C-166CEF1AEBC1}" destId="{8198EC04-3252-4462-BB1F-25E92E519382}" srcOrd="0" destOrd="0" presId="urn:microsoft.com/office/officeart/2011/layout/InterconnectedBlockProcess"/>
    <dgm:cxn modelId="{2A3C9E7D-3774-4351-B83D-9A1AEF406C0A}" type="presParOf" srcId="{65249707-5F00-4B02-A747-FA11C1D5C39B}" destId="{96EF1325-6506-4417-86C1-87148B0FA8A8}" srcOrd="7" destOrd="0" presId="urn:microsoft.com/office/officeart/2011/layout/InterconnectedBlockProcess"/>
    <dgm:cxn modelId="{CBECD2D8-58FE-44B0-B34B-80BEBA76616F}" type="presParOf" srcId="{65249707-5F00-4B02-A747-FA11C1D5C39B}" destId="{4E5C9CE8-1162-46F2-9A6C-140F18E5EE18}" srcOrd="8" destOrd="0" presId="urn:microsoft.com/office/officeart/2011/layout/InterconnectedBlockProcess"/>
    <dgm:cxn modelId="{D0DA8006-0786-4878-BB9B-827DD101C47A}" type="presParOf" srcId="{65249707-5F00-4B02-A747-FA11C1D5C39B}" destId="{E05E6AB7-2548-4FE3-8009-7478AF158731}" srcOrd="9" destOrd="0" presId="urn:microsoft.com/office/officeart/2011/layout/InterconnectedBlockProcess"/>
    <dgm:cxn modelId="{1C74F9E1-9ACD-4E03-A07C-E193AA7F70BF}" type="presParOf" srcId="{E05E6AB7-2548-4FE3-8009-7478AF158731}" destId="{7E56A1B9-E36E-4A82-9022-2064B4A58D3A}" srcOrd="0" destOrd="0" presId="urn:microsoft.com/office/officeart/2011/layout/InterconnectedBlockProcess"/>
    <dgm:cxn modelId="{AAF29CA0-A50A-4D30-9E8F-887F085099A3}" type="presParOf" srcId="{65249707-5F00-4B02-A747-FA11C1D5C39B}" destId="{90E8E178-5AA4-4FC3-9A4D-3D3E6DA198B3}" srcOrd="10" destOrd="0" presId="urn:microsoft.com/office/officeart/2011/layout/InterconnectedBlockProcess"/>
    <dgm:cxn modelId="{8218AF8C-D839-4F4A-A969-76258926F408}" type="presParOf" srcId="{65249707-5F00-4B02-A747-FA11C1D5C39B}" destId="{9EA4FF90-EA5F-4601-A964-90D72BE393B3}" srcOrd="11" destOrd="0" presId="urn:microsoft.com/office/officeart/2011/layout/Interconnected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C2033C-022C-46BE-AA30-0FDACED02CE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409CBE9-1A7D-43D1-942E-9332A4695D88}">
      <dgm:prSet phldrT="[Text]" custT="1"/>
      <dgm:spPr/>
      <dgm:t>
        <a:bodyPr/>
        <a:lstStyle/>
        <a:p>
          <a:pPr algn="r" rtl="1"/>
          <a:r>
            <a:rPr lang="fa-IR" sz="2400" b="1" dirty="0" smtClean="0">
              <a:cs typeface="B Nazanin" pitchFamily="2" charset="-78"/>
            </a:rPr>
            <a:t>1- آرمور</a:t>
          </a:r>
          <a:endParaRPr lang="en-US" sz="2400" b="1" dirty="0">
            <a:cs typeface="B Nazanin" pitchFamily="2" charset="-78"/>
          </a:endParaRPr>
        </a:p>
      </dgm:t>
    </dgm:pt>
    <dgm:pt modelId="{438A6221-C82F-4844-9FB1-7D194ED0BF97}" type="parTrans" cxnId="{93C59C0B-E4DE-46A0-A8F1-9897148FB6F1}">
      <dgm:prSet/>
      <dgm:spPr/>
      <dgm:t>
        <a:bodyPr/>
        <a:lstStyle/>
        <a:p>
          <a:pPr algn="r" rtl="1"/>
          <a:endParaRPr lang="en-US">
            <a:cs typeface="B Nazanin" pitchFamily="2" charset="-78"/>
          </a:endParaRPr>
        </a:p>
      </dgm:t>
    </dgm:pt>
    <dgm:pt modelId="{07505F43-FA98-42B4-90F7-814C9684582E}" type="sibTrans" cxnId="{93C59C0B-E4DE-46A0-A8F1-9897148FB6F1}">
      <dgm:prSet/>
      <dgm:spPr/>
      <dgm:t>
        <a:bodyPr/>
        <a:lstStyle/>
        <a:p>
          <a:pPr algn="r" rtl="1"/>
          <a:endParaRPr lang="en-US">
            <a:cs typeface="B Nazanin" pitchFamily="2" charset="-78"/>
          </a:endParaRPr>
        </a:p>
      </dgm:t>
    </dgm:pt>
    <dgm:pt modelId="{E7C9A123-39E9-44C2-9BB4-BF25D64FB6D3}">
      <dgm:prSet phldrT="[Text]"/>
      <dgm:spPr/>
      <dgm:t>
        <a:bodyPr/>
        <a:lstStyle/>
        <a:p>
          <a:pPr algn="r" rtl="1"/>
          <a:r>
            <a:rPr lang="fa-IR" b="1" dirty="0" smtClean="0">
              <a:cs typeface="B Nazanin" pitchFamily="2" charset="-78"/>
            </a:rPr>
            <a:t>1- آرمور سیم</a:t>
          </a:r>
          <a:endParaRPr lang="en-US" b="1" dirty="0">
            <a:cs typeface="B Nazanin" pitchFamily="2" charset="-78"/>
          </a:endParaRPr>
        </a:p>
      </dgm:t>
    </dgm:pt>
    <dgm:pt modelId="{91DF472F-934E-4184-B5A4-EE77C9771ED9}" type="parTrans" cxnId="{249A3C95-239A-4A1E-AE8E-CE10B0E8818D}">
      <dgm:prSet/>
      <dgm:spPr/>
      <dgm:t>
        <a:bodyPr/>
        <a:lstStyle/>
        <a:p>
          <a:pPr algn="r" rtl="1"/>
          <a:endParaRPr lang="en-US">
            <a:cs typeface="B Nazanin" pitchFamily="2" charset="-78"/>
          </a:endParaRPr>
        </a:p>
      </dgm:t>
    </dgm:pt>
    <dgm:pt modelId="{2512C9EE-83E3-45C0-A873-D9F4BC19ABAB}" type="sibTrans" cxnId="{249A3C95-239A-4A1E-AE8E-CE10B0E8818D}">
      <dgm:prSet/>
      <dgm:spPr/>
      <dgm:t>
        <a:bodyPr/>
        <a:lstStyle/>
        <a:p>
          <a:pPr algn="r" rtl="1"/>
          <a:endParaRPr lang="en-US">
            <a:cs typeface="B Nazanin" pitchFamily="2" charset="-78"/>
          </a:endParaRPr>
        </a:p>
      </dgm:t>
    </dgm:pt>
    <dgm:pt modelId="{71C1010C-4602-4342-9AC6-B4CA4CEAA82C}">
      <dgm:prSet phldrT="[Text]"/>
      <dgm:spPr/>
      <dgm:t>
        <a:bodyPr/>
        <a:lstStyle/>
        <a:p>
          <a:pPr algn="r" rtl="1"/>
          <a:r>
            <a:rPr lang="fa-IR" b="1" dirty="0" smtClean="0">
              <a:cs typeface="B Nazanin" pitchFamily="2" charset="-78"/>
            </a:rPr>
            <a:t>2- آرمور نوار</a:t>
          </a:r>
          <a:endParaRPr lang="en-US" b="1" dirty="0">
            <a:cs typeface="B Nazanin" pitchFamily="2" charset="-78"/>
          </a:endParaRPr>
        </a:p>
      </dgm:t>
    </dgm:pt>
    <dgm:pt modelId="{3EF5DE20-ABC0-46FE-9CF1-8FF56E45E59A}" type="parTrans" cxnId="{29231B71-5A7B-4B3A-B3E3-E16414FEAE4E}">
      <dgm:prSet/>
      <dgm:spPr/>
      <dgm:t>
        <a:bodyPr/>
        <a:lstStyle/>
        <a:p>
          <a:pPr algn="r" rtl="1"/>
          <a:endParaRPr lang="en-US">
            <a:cs typeface="B Nazanin" pitchFamily="2" charset="-78"/>
          </a:endParaRPr>
        </a:p>
      </dgm:t>
    </dgm:pt>
    <dgm:pt modelId="{4DA893D7-CF80-4190-B6B2-E92C2CD23363}" type="sibTrans" cxnId="{29231B71-5A7B-4B3A-B3E3-E16414FEAE4E}">
      <dgm:prSet/>
      <dgm:spPr/>
      <dgm:t>
        <a:bodyPr/>
        <a:lstStyle/>
        <a:p>
          <a:pPr algn="r" rtl="1"/>
          <a:endParaRPr lang="en-US">
            <a:cs typeface="B Nazanin" pitchFamily="2" charset="-78"/>
          </a:endParaRPr>
        </a:p>
      </dgm:t>
    </dgm:pt>
    <dgm:pt modelId="{185367EC-637E-471F-9031-F8A0BAF13EBB}">
      <dgm:prSet/>
      <dgm:spPr/>
      <dgm:t>
        <a:bodyPr/>
        <a:lstStyle/>
        <a:p>
          <a:pPr algn="r" rtl="1"/>
          <a:r>
            <a:rPr lang="fa-IR" b="1" dirty="0" smtClean="0">
              <a:cs typeface="B Nazanin" pitchFamily="2" charset="-78"/>
            </a:rPr>
            <a:t>3- آرمور</a:t>
          </a:r>
          <a:r>
            <a:rPr lang="en-US" b="1" dirty="0" smtClean="0">
              <a:cs typeface="B Nazanin" pitchFamily="2" charset="-78"/>
            </a:rPr>
            <a:t> </a:t>
          </a:r>
          <a:r>
            <a:rPr lang="fa-IR" b="1" dirty="0" smtClean="0">
              <a:cs typeface="B Nazanin" pitchFamily="2" charset="-78"/>
            </a:rPr>
            <a:t>بافت</a:t>
          </a:r>
          <a:endParaRPr lang="en-US" b="1" dirty="0">
            <a:cs typeface="B Nazanin" pitchFamily="2" charset="-78"/>
          </a:endParaRPr>
        </a:p>
      </dgm:t>
    </dgm:pt>
    <dgm:pt modelId="{C15556D5-0207-4823-8CEA-469B2EDBAAC3}" type="parTrans" cxnId="{3BB49E87-8966-44E9-89E2-A72A8FEF1A36}">
      <dgm:prSet/>
      <dgm:spPr/>
      <dgm:t>
        <a:bodyPr/>
        <a:lstStyle/>
        <a:p>
          <a:pPr algn="r" rtl="1"/>
          <a:endParaRPr lang="en-US">
            <a:cs typeface="B Nazanin" pitchFamily="2" charset="-78"/>
          </a:endParaRPr>
        </a:p>
      </dgm:t>
    </dgm:pt>
    <dgm:pt modelId="{3AB47438-FF2D-4CF8-87D8-27F06591B282}" type="sibTrans" cxnId="{3BB49E87-8966-44E9-89E2-A72A8FEF1A36}">
      <dgm:prSet/>
      <dgm:spPr/>
      <dgm:t>
        <a:bodyPr/>
        <a:lstStyle/>
        <a:p>
          <a:pPr algn="r" rtl="1"/>
          <a:endParaRPr lang="en-US">
            <a:cs typeface="B Nazanin" pitchFamily="2" charset="-78"/>
          </a:endParaRPr>
        </a:p>
      </dgm:t>
    </dgm:pt>
    <dgm:pt modelId="{4F202C75-FCC5-415A-BFC3-5F29860C2984}">
      <dgm:prSet phldrT="[Text]" custT="1"/>
      <dgm:spPr/>
      <dgm:t>
        <a:bodyPr/>
        <a:lstStyle/>
        <a:p>
          <a:pPr algn="r" rtl="1"/>
          <a:r>
            <a:rPr lang="fa-IR" sz="2400" b="1" dirty="0" smtClean="0">
              <a:cs typeface="B Nazanin" pitchFamily="2" charset="-78"/>
            </a:rPr>
            <a:t>2- اسکرین</a:t>
          </a:r>
          <a:endParaRPr lang="en-US" sz="2400" b="1" dirty="0">
            <a:cs typeface="B Nazanin" pitchFamily="2" charset="-78"/>
          </a:endParaRPr>
        </a:p>
      </dgm:t>
    </dgm:pt>
    <dgm:pt modelId="{1CB1F7B8-9893-4CE2-9600-7EBC9F9C8C8F}" type="parTrans" cxnId="{542E2988-E887-4202-804B-156D0E3FAE94}">
      <dgm:prSet/>
      <dgm:spPr/>
      <dgm:t>
        <a:bodyPr/>
        <a:lstStyle/>
        <a:p>
          <a:endParaRPr lang="en-US"/>
        </a:p>
      </dgm:t>
    </dgm:pt>
    <dgm:pt modelId="{21113AAC-19BE-4E8B-9EFB-9D8B197AE7D4}" type="sibTrans" cxnId="{542E2988-E887-4202-804B-156D0E3FAE94}">
      <dgm:prSet/>
      <dgm:spPr/>
      <dgm:t>
        <a:bodyPr/>
        <a:lstStyle/>
        <a:p>
          <a:endParaRPr lang="en-US"/>
        </a:p>
      </dgm:t>
    </dgm:pt>
    <dgm:pt modelId="{C06DF5DB-10D7-4B8B-91BC-84E3B24320E7}">
      <dgm:prSet phldrT="[Text]"/>
      <dgm:spPr/>
      <dgm:t>
        <a:bodyPr/>
        <a:lstStyle/>
        <a:p>
          <a:pPr rtl="1"/>
          <a:r>
            <a:rPr lang="fa-IR" b="1" dirty="0" smtClean="0">
              <a:cs typeface="B Nazanin" pitchFamily="2" charset="-78"/>
            </a:rPr>
            <a:t>1- اسکرین سیم</a:t>
          </a:r>
          <a:endParaRPr lang="en-US" b="1" dirty="0">
            <a:cs typeface="B Nazanin" pitchFamily="2" charset="-78"/>
          </a:endParaRPr>
        </a:p>
      </dgm:t>
    </dgm:pt>
    <dgm:pt modelId="{DAB7A347-22E5-4998-8B1D-11B616B68DDE}" type="parTrans" cxnId="{3CFAB038-9019-438F-9A21-4315938373C8}">
      <dgm:prSet/>
      <dgm:spPr/>
      <dgm:t>
        <a:bodyPr/>
        <a:lstStyle/>
        <a:p>
          <a:endParaRPr lang="en-US"/>
        </a:p>
      </dgm:t>
    </dgm:pt>
    <dgm:pt modelId="{E731F8EF-7F7A-4171-9E71-829B9D3E6141}" type="sibTrans" cxnId="{3CFAB038-9019-438F-9A21-4315938373C8}">
      <dgm:prSet/>
      <dgm:spPr/>
      <dgm:t>
        <a:bodyPr/>
        <a:lstStyle/>
        <a:p>
          <a:endParaRPr lang="en-US"/>
        </a:p>
      </dgm:t>
    </dgm:pt>
    <dgm:pt modelId="{BFD5F562-262D-4401-A7BE-326635B69BCF}">
      <dgm:prSet phldrT="[Text]"/>
      <dgm:spPr/>
      <dgm:t>
        <a:bodyPr/>
        <a:lstStyle/>
        <a:p>
          <a:pPr rtl="1"/>
          <a:r>
            <a:rPr lang="fa-IR" b="1" dirty="0" smtClean="0">
              <a:cs typeface="B Nazanin" pitchFamily="2" charset="-78"/>
            </a:rPr>
            <a:t>2- اسکرین نوار</a:t>
          </a:r>
          <a:endParaRPr lang="en-US" b="1" dirty="0">
            <a:cs typeface="B Nazanin" pitchFamily="2" charset="-78"/>
          </a:endParaRPr>
        </a:p>
      </dgm:t>
    </dgm:pt>
    <dgm:pt modelId="{9DCD5F00-BC58-43CF-B9F8-AA198B3DB8B0}" type="parTrans" cxnId="{92C4894C-7EEB-41F3-91EB-666AD64570DA}">
      <dgm:prSet/>
      <dgm:spPr/>
      <dgm:t>
        <a:bodyPr/>
        <a:lstStyle/>
        <a:p>
          <a:endParaRPr lang="en-US"/>
        </a:p>
      </dgm:t>
    </dgm:pt>
    <dgm:pt modelId="{A7A90008-CC27-44E1-80D8-ED2F17CD47D0}" type="sibTrans" cxnId="{92C4894C-7EEB-41F3-91EB-666AD64570DA}">
      <dgm:prSet/>
      <dgm:spPr/>
      <dgm:t>
        <a:bodyPr/>
        <a:lstStyle/>
        <a:p>
          <a:endParaRPr lang="en-US"/>
        </a:p>
      </dgm:t>
    </dgm:pt>
    <dgm:pt modelId="{AEC4A78B-7B55-47B4-95ED-A2FED55CB75C}">
      <dgm:prSet phldrT="[Text]"/>
      <dgm:spPr/>
      <dgm:t>
        <a:bodyPr/>
        <a:lstStyle/>
        <a:p>
          <a:pPr rtl="1"/>
          <a:r>
            <a:rPr lang="fa-IR" b="1" dirty="0" smtClean="0">
              <a:cs typeface="B Nazanin" pitchFamily="2" charset="-78"/>
            </a:rPr>
            <a:t>3- اسکرین سیم و نوار</a:t>
          </a:r>
          <a:endParaRPr lang="en-US" b="1" dirty="0">
            <a:cs typeface="B Nazanin" pitchFamily="2" charset="-78"/>
          </a:endParaRPr>
        </a:p>
      </dgm:t>
    </dgm:pt>
    <dgm:pt modelId="{CF301997-F4F8-4BE5-89FB-12486D783C51}" type="parTrans" cxnId="{302B6120-0149-4420-B136-6CDFFF88BD34}">
      <dgm:prSet/>
      <dgm:spPr/>
      <dgm:t>
        <a:bodyPr/>
        <a:lstStyle/>
        <a:p>
          <a:endParaRPr lang="en-US"/>
        </a:p>
      </dgm:t>
    </dgm:pt>
    <dgm:pt modelId="{8D92F8EE-9036-40F9-8EC8-52F05B411ABF}" type="sibTrans" cxnId="{302B6120-0149-4420-B136-6CDFFF88BD34}">
      <dgm:prSet/>
      <dgm:spPr/>
      <dgm:t>
        <a:bodyPr/>
        <a:lstStyle/>
        <a:p>
          <a:endParaRPr lang="en-US"/>
        </a:p>
      </dgm:t>
    </dgm:pt>
    <dgm:pt modelId="{39956FD8-121D-4821-B7B8-1090706E848E}" type="pres">
      <dgm:prSet presAssocID="{C9C2033C-022C-46BE-AA30-0FDACED02CE1}" presName="linear" presStyleCnt="0">
        <dgm:presLayoutVars>
          <dgm:dir/>
          <dgm:animLvl val="lvl"/>
          <dgm:resizeHandles val="exact"/>
        </dgm:presLayoutVars>
      </dgm:prSet>
      <dgm:spPr/>
      <dgm:t>
        <a:bodyPr/>
        <a:lstStyle/>
        <a:p>
          <a:endParaRPr lang="en-US"/>
        </a:p>
      </dgm:t>
    </dgm:pt>
    <dgm:pt modelId="{2FCBBE63-E7AD-4E2C-8663-10FEAEE4D2C7}" type="pres">
      <dgm:prSet presAssocID="{8409CBE9-1A7D-43D1-942E-9332A4695D88}" presName="parentLin" presStyleCnt="0"/>
      <dgm:spPr/>
    </dgm:pt>
    <dgm:pt modelId="{0BA7F3C9-D265-4BF5-A957-D69F4D58F7DE}" type="pres">
      <dgm:prSet presAssocID="{8409CBE9-1A7D-43D1-942E-9332A4695D88}" presName="parentLeftMargin" presStyleLbl="node1" presStyleIdx="0" presStyleCnt="2"/>
      <dgm:spPr/>
      <dgm:t>
        <a:bodyPr/>
        <a:lstStyle/>
        <a:p>
          <a:endParaRPr lang="en-US"/>
        </a:p>
      </dgm:t>
    </dgm:pt>
    <dgm:pt modelId="{1B53FD7A-325F-4B17-8F5A-636A5BE664A7}" type="pres">
      <dgm:prSet presAssocID="{8409CBE9-1A7D-43D1-942E-9332A4695D88}" presName="parentText" presStyleLbl="node1" presStyleIdx="0" presStyleCnt="2" custScaleX="42852" custLinFactX="77143" custLinFactNeighborX="100000" custLinFactNeighborY="-18656">
        <dgm:presLayoutVars>
          <dgm:chMax val="0"/>
          <dgm:bulletEnabled val="1"/>
        </dgm:presLayoutVars>
      </dgm:prSet>
      <dgm:spPr/>
      <dgm:t>
        <a:bodyPr/>
        <a:lstStyle/>
        <a:p>
          <a:endParaRPr lang="en-US"/>
        </a:p>
      </dgm:t>
    </dgm:pt>
    <dgm:pt modelId="{FC337D6C-13F9-48AF-9F59-BC9B4954D89C}" type="pres">
      <dgm:prSet presAssocID="{8409CBE9-1A7D-43D1-942E-9332A4695D88}" presName="negativeSpace" presStyleCnt="0"/>
      <dgm:spPr/>
    </dgm:pt>
    <dgm:pt modelId="{58170F8D-18A5-454B-BA7F-A8414B6BF7A8}" type="pres">
      <dgm:prSet presAssocID="{8409CBE9-1A7D-43D1-942E-9332A4695D88}" presName="childText" presStyleLbl="conFgAcc1" presStyleIdx="0" presStyleCnt="2" custScaleX="90899" custLinFactNeighborX="3862" custLinFactNeighborY="-72039">
        <dgm:presLayoutVars>
          <dgm:bulletEnabled val="1"/>
        </dgm:presLayoutVars>
      </dgm:prSet>
      <dgm:spPr/>
      <dgm:t>
        <a:bodyPr/>
        <a:lstStyle/>
        <a:p>
          <a:endParaRPr lang="en-US"/>
        </a:p>
      </dgm:t>
    </dgm:pt>
    <dgm:pt modelId="{A1AF35CB-DB4D-4ACF-A355-53DF7E097D84}" type="pres">
      <dgm:prSet presAssocID="{07505F43-FA98-42B4-90F7-814C9684582E}" presName="spaceBetweenRectangles" presStyleCnt="0"/>
      <dgm:spPr/>
    </dgm:pt>
    <dgm:pt modelId="{6500694B-F953-43F8-ADDB-149E09B22C38}" type="pres">
      <dgm:prSet presAssocID="{4F202C75-FCC5-415A-BFC3-5F29860C2984}" presName="parentLin" presStyleCnt="0"/>
      <dgm:spPr/>
    </dgm:pt>
    <dgm:pt modelId="{106EA2BB-BCE3-40AD-9B02-1BF8E355F405}" type="pres">
      <dgm:prSet presAssocID="{4F202C75-FCC5-415A-BFC3-5F29860C2984}" presName="parentLeftMargin" presStyleLbl="node1" presStyleIdx="0" presStyleCnt="2" custLinFactX="27143" custLinFactNeighborX="100000" custLinFactNeighborY="-5601"/>
      <dgm:spPr/>
      <dgm:t>
        <a:bodyPr/>
        <a:lstStyle/>
        <a:p>
          <a:endParaRPr lang="en-US"/>
        </a:p>
      </dgm:t>
    </dgm:pt>
    <dgm:pt modelId="{1A68A796-07A1-4D7D-8752-99632A162A19}" type="pres">
      <dgm:prSet presAssocID="{4F202C75-FCC5-415A-BFC3-5F29860C2984}" presName="parentText" presStyleLbl="node1" presStyleIdx="1" presStyleCnt="2" custScaleX="42852" custLinFactX="77143" custLinFactNeighborX="100000" custLinFactNeighborY="-25667">
        <dgm:presLayoutVars>
          <dgm:chMax val="0"/>
          <dgm:bulletEnabled val="1"/>
        </dgm:presLayoutVars>
      </dgm:prSet>
      <dgm:spPr/>
      <dgm:t>
        <a:bodyPr/>
        <a:lstStyle/>
        <a:p>
          <a:endParaRPr lang="en-US"/>
        </a:p>
      </dgm:t>
    </dgm:pt>
    <dgm:pt modelId="{D7DE4618-F35D-4061-804C-E0664025AF02}" type="pres">
      <dgm:prSet presAssocID="{4F202C75-FCC5-415A-BFC3-5F29860C2984}" presName="negativeSpace" presStyleCnt="0"/>
      <dgm:spPr/>
    </dgm:pt>
    <dgm:pt modelId="{9003F2D4-1521-425D-94FE-57629427E12F}" type="pres">
      <dgm:prSet presAssocID="{4F202C75-FCC5-415A-BFC3-5F29860C2984}" presName="childText" presStyleLbl="conFgAcc1" presStyleIdx="1" presStyleCnt="2" custScaleX="90899" custLinFactNeighborX="3636" custLinFactNeighborY="-75246">
        <dgm:presLayoutVars>
          <dgm:bulletEnabled val="1"/>
        </dgm:presLayoutVars>
      </dgm:prSet>
      <dgm:spPr/>
      <dgm:t>
        <a:bodyPr/>
        <a:lstStyle/>
        <a:p>
          <a:endParaRPr lang="en-US"/>
        </a:p>
      </dgm:t>
    </dgm:pt>
  </dgm:ptLst>
  <dgm:cxnLst>
    <dgm:cxn modelId="{665316CD-6361-4710-9BCF-D295E6B81BA9}" type="presOf" srcId="{E7C9A123-39E9-44C2-9BB4-BF25D64FB6D3}" destId="{58170F8D-18A5-454B-BA7F-A8414B6BF7A8}" srcOrd="0" destOrd="0" presId="urn:microsoft.com/office/officeart/2005/8/layout/list1"/>
    <dgm:cxn modelId="{29231B71-5A7B-4B3A-B3E3-E16414FEAE4E}" srcId="{8409CBE9-1A7D-43D1-942E-9332A4695D88}" destId="{71C1010C-4602-4342-9AC6-B4CA4CEAA82C}" srcOrd="1" destOrd="0" parTransId="{3EF5DE20-ABC0-46FE-9CF1-8FF56E45E59A}" sibTransId="{4DA893D7-CF80-4190-B6B2-E92C2CD23363}"/>
    <dgm:cxn modelId="{95E6DAA3-CB42-40A7-BAAC-6FEB4908D6C3}" type="presOf" srcId="{8409CBE9-1A7D-43D1-942E-9332A4695D88}" destId="{0BA7F3C9-D265-4BF5-A957-D69F4D58F7DE}" srcOrd="0" destOrd="0" presId="urn:microsoft.com/office/officeart/2005/8/layout/list1"/>
    <dgm:cxn modelId="{6D256672-406B-415E-AA3B-43E493876048}" type="presOf" srcId="{185367EC-637E-471F-9031-F8A0BAF13EBB}" destId="{58170F8D-18A5-454B-BA7F-A8414B6BF7A8}" srcOrd="0" destOrd="2" presId="urn:microsoft.com/office/officeart/2005/8/layout/list1"/>
    <dgm:cxn modelId="{FDB3C8BD-0534-4BB2-9959-6C9F89BCC765}" type="presOf" srcId="{4F202C75-FCC5-415A-BFC3-5F29860C2984}" destId="{106EA2BB-BCE3-40AD-9B02-1BF8E355F405}" srcOrd="0" destOrd="0" presId="urn:microsoft.com/office/officeart/2005/8/layout/list1"/>
    <dgm:cxn modelId="{3BB49E87-8966-44E9-89E2-A72A8FEF1A36}" srcId="{8409CBE9-1A7D-43D1-942E-9332A4695D88}" destId="{185367EC-637E-471F-9031-F8A0BAF13EBB}" srcOrd="2" destOrd="0" parTransId="{C15556D5-0207-4823-8CEA-469B2EDBAAC3}" sibTransId="{3AB47438-FF2D-4CF8-87D8-27F06591B282}"/>
    <dgm:cxn modelId="{7743B832-797C-47E6-A71E-A941E7CFEAE7}" type="presOf" srcId="{4F202C75-FCC5-415A-BFC3-5F29860C2984}" destId="{1A68A796-07A1-4D7D-8752-99632A162A19}" srcOrd="1" destOrd="0" presId="urn:microsoft.com/office/officeart/2005/8/layout/list1"/>
    <dgm:cxn modelId="{20AB31B6-71C9-4B11-8046-257B8670452D}" type="presOf" srcId="{C06DF5DB-10D7-4B8B-91BC-84E3B24320E7}" destId="{9003F2D4-1521-425D-94FE-57629427E12F}" srcOrd="0" destOrd="0" presId="urn:microsoft.com/office/officeart/2005/8/layout/list1"/>
    <dgm:cxn modelId="{DEFE9116-0D0C-4EB6-8CC8-AA37F376376D}" type="presOf" srcId="{71C1010C-4602-4342-9AC6-B4CA4CEAA82C}" destId="{58170F8D-18A5-454B-BA7F-A8414B6BF7A8}" srcOrd="0" destOrd="1" presId="urn:microsoft.com/office/officeart/2005/8/layout/list1"/>
    <dgm:cxn modelId="{542E2988-E887-4202-804B-156D0E3FAE94}" srcId="{C9C2033C-022C-46BE-AA30-0FDACED02CE1}" destId="{4F202C75-FCC5-415A-BFC3-5F29860C2984}" srcOrd="1" destOrd="0" parTransId="{1CB1F7B8-9893-4CE2-9600-7EBC9F9C8C8F}" sibTransId="{21113AAC-19BE-4E8B-9EFB-9D8B197AE7D4}"/>
    <dgm:cxn modelId="{92C4894C-7EEB-41F3-91EB-666AD64570DA}" srcId="{4F202C75-FCC5-415A-BFC3-5F29860C2984}" destId="{BFD5F562-262D-4401-A7BE-326635B69BCF}" srcOrd="1" destOrd="0" parTransId="{9DCD5F00-BC58-43CF-B9F8-AA198B3DB8B0}" sibTransId="{A7A90008-CC27-44E1-80D8-ED2F17CD47D0}"/>
    <dgm:cxn modelId="{8BC10E98-15A0-4373-842C-55566486F680}" type="presOf" srcId="{BFD5F562-262D-4401-A7BE-326635B69BCF}" destId="{9003F2D4-1521-425D-94FE-57629427E12F}" srcOrd="0" destOrd="1" presId="urn:microsoft.com/office/officeart/2005/8/layout/list1"/>
    <dgm:cxn modelId="{F830EF9F-4758-4F48-8189-D3A2A9C04AA0}" type="presOf" srcId="{C9C2033C-022C-46BE-AA30-0FDACED02CE1}" destId="{39956FD8-121D-4821-B7B8-1090706E848E}" srcOrd="0" destOrd="0" presId="urn:microsoft.com/office/officeart/2005/8/layout/list1"/>
    <dgm:cxn modelId="{302B6120-0149-4420-B136-6CDFFF88BD34}" srcId="{4F202C75-FCC5-415A-BFC3-5F29860C2984}" destId="{AEC4A78B-7B55-47B4-95ED-A2FED55CB75C}" srcOrd="2" destOrd="0" parTransId="{CF301997-F4F8-4BE5-89FB-12486D783C51}" sibTransId="{8D92F8EE-9036-40F9-8EC8-52F05B411ABF}"/>
    <dgm:cxn modelId="{BABF68D0-F7A5-4E4C-A69D-0FE2B0E9ADC7}" type="presOf" srcId="{AEC4A78B-7B55-47B4-95ED-A2FED55CB75C}" destId="{9003F2D4-1521-425D-94FE-57629427E12F}" srcOrd="0" destOrd="2" presId="urn:microsoft.com/office/officeart/2005/8/layout/list1"/>
    <dgm:cxn modelId="{249A3C95-239A-4A1E-AE8E-CE10B0E8818D}" srcId="{8409CBE9-1A7D-43D1-942E-9332A4695D88}" destId="{E7C9A123-39E9-44C2-9BB4-BF25D64FB6D3}" srcOrd="0" destOrd="0" parTransId="{91DF472F-934E-4184-B5A4-EE77C9771ED9}" sibTransId="{2512C9EE-83E3-45C0-A873-D9F4BC19ABAB}"/>
    <dgm:cxn modelId="{93C59C0B-E4DE-46A0-A8F1-9897148FB6F1}" srcId="{C9C2033C-022C-46BE-AA30-0FDACED02CE1}" destId="{8409CBE9-1A7D-43D1-942E-9332A4695D88}" srcOrd="0" destOrd="0" parTransId="{438A6221-C82F-4844-9FB1-7D194ED0BF97}" sibTransId="{07505F43-FA98-42B4-90F7-814C9684582E}"/>
    <dgm:cxn modelId="{3CFAB038-9019-438F-9A21-4315938373C8}" srcId="{4F202C75-FCC5-415A-BFC3-5F29860C2984}" destId="{C06DF5DB-10D7-4B8B-91BC-84E3B24320E7}" srcOrd="0" destOrd="0" parTransId="{DAB7A347-22E5-4998-8B1D-11B616B68DDE}" sibTransId="{E731F8EF-7F7A-4171-9E71-829B9D3E6141}"/>
    <dgm:cxn modelId="{C76B67DB-BAEB-4E4C-B6B3-9F93378B9DAA}" type="presOf" srcId="{8409CBE9-1A7D-43D1-942E-9332A4695D88}" destId="{1B53FD7A-325F-4B17-8F5A-636A5BE664A7}" srcOrd="1" destOrd="0" presId="urn:microsoft.com/office/officeart/2005/8/layout/list1"/>
    <dgm:cxn modelId="{58EB171F-398F-444F-A852-6373F5EF0C30}" type="presParOf" srcId="{39956FD8-121D-4821-B7B8-1090706E848E}" destId="{2FCBBE63-E7AD-4E2C-8663-10FEAEE4D2C7}" srcOrd="0" destOrd="0" presId="urn:microsoft.com/office/officeart/2005/8/layout/list1"/>
    <dgm:cxn modelId="{9468FC00-43B3-4B25-8BA2-82D9006C1E5A}" type="presParOf" srcId="{2FCBBE63-E7AD-4E2C-8663-10FEAEE4D2C7}" destId="{0BA7F3C9-D265-4BF5-A957-D69F4D58F7DE}" srcOrd="0" destOrd="0" presId="urn:microsoft.com/office/officeart/2005/8/layout/list1"/>
    <dgm:cxn modelId="{0193C3A2-D515-4FB3-9C23-97D64E538876}" type="presParOf" srcId="{2FCBBE63-E7AD-4E2C-8663-10FEAEE4D2C7}" destId="{1B53FD7A-325F-4B17-8F5A-636A5BE664A7}" srcOrd="1" destOrd="0" presId="urn:microsoft.com/office/officeart/2005/8/layout/list1"/>
    <dgm:cxn modelId="{AAF89CFB-C791-4D91-9B3A-30393F65C4D6}" type="presParOf" srcId="{39956FD8-121D-4821-B7B8-1090706E848E}" destId="{FC337D6C-13F9-48AF-9F59-BC9B4954D89C}" srcOrd="1" destOrd="0" presId="urn:microsoft.com/office/officeart/2005/8/layout/list1"/>
    <dgm:cxn modelId="{7499DCDC-88FB-40E2-8C0B-8AEA94762B3D}" type="presParOf" srcId="{39956FD8-121D-4821-B7B8-1090706E848E}" destId="{58170F8D-18A5-454B-BA7F-A8414B6BF7A8}" srcOrd="2" destOrd="0" presId="urn:microsoft.com/office/officeart/2005/8/layout/list1"/>
    <dgm:cxn modelId="{CC38C59A-7BEB-4160-9706-4F361AC497D8}" type="presParOf" srcId="{39956FD8-121D-4821-B7B8-1090706E848E}" destId="{A1AF35CB-DB4D-4ACF-A355-53DF7E097D84}" srcOrd="3" destOrd="0" presId="urn:microsoft.com/office/officeart/2005/8/layout/list1"/>
    <dgm:cxn modelId="{FE8D7125-FAEE-443C-A656-AA3A008596E2}" type="presParOf" srcId="{39956FD8-121D-4821-B7B8-1090706E848E}" destId="{6500694B-F953-43F8-ADDB-149E09B22C38}" srcOrd="4" destOrd="0" presId="urn:microsoft.com/office/officeart/2005/8/layout/list1"/>
    <dgm:cxn modelId="{89BCB718-40DF-48BB-AB27-F2CF263F0F01}" type="presParOf" srcId="{6500694B-F953-43F8-ADDB-149E09B22C38}" destId="{106EA2BB-BCE3-40AD-9B02-1BF8E355F405}" srcOrd="0" destOrd="0" presId="urn:microsoft.com/office/officeart/2005/8/layout/list1"/>
    <dgm:cxn modelId="{86EC4897-3911-4A19-81D3-9FD1C6730CFF}" type="presParOf" srcId="{6500694B-F953-43F8-ADDB-149E09B22C38}" destId="{1A68A796-07A1-4D7D-8752-99632A162A19}" srcOrd="1" destOrd="0" presId="urn:microsoft.com/office/officeart/2005/8/layout/list1"/>
    <dgm:cxn modelId="{EB71A7B5-5667-4F54-A4AE-65292F256B64}" type="presParOf" srcId="{39956FD8-121D-4821-B7B8-1090706E848E}" destId="{D7DE4618-F35D-4061-804C-E0664025AF02}" srcOrd="5" destOrd="0" presId="urn:microsoft.com/office/officeart/2005/8/layout/list1"/>
    <dgm:cxn modelId="{7394753D-288B-4227-A188-035E3F741C19}" type="presParOf" srcId="{39956FD8-121D-4821-B7B8-1090706E848E}" destId="{9003F2D4-1521-425D-94FE-57629427E12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BC1B9-D83A-41EB-B68A-2A2D7A926D8C}"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A29C0562-2859-465A-AC9D-A1393A04DC20}">
      <dgm:prSet phldrT="[Text]"/>
      <dgm:spPr/>
      <dgm:t>
        <a:bodyPr/>
        <a:lstStyle/>
        <a:p>
          <a:pPr rtl="1"/>
          <a:r>
            <a:rPr lang="fa-IR" dirty="0" smtClean="0">
              <a:latin typeface="Times" pitchFamily="18" charset="0"/>
              <a:cs typeface="B Nazanin" pitchFamily="2" charset="-78"/>
            </a:rPr>
            <a:t>انواع آرمور</a:t>
          </a:r>
          <a:endParaRPr lang="en-US" dirty="0">
            <a:latin typeface="Times" pitchFamily="18" charset="0"/>
            <a:cs typeface="B Nazanin" pitchFamily="2" charset="-78"/>
          </a:endParaRPr>
        </a:p>
      </dgm:t>
    </dgm:pt>
    <dgm:pt modelId="{AF702318-10E9-4B82-B79F-88C058FAEDDA}" type="parTrans" cxnId="{B4E0C235-A887-452F-9DAF-01FC38AF42C5}">
      <dgm:prSet/>
      <dgm:spPr/>
      <dgm:t>
        <a:bodyPr/>
        <a:lstStyle/>
        <a:p>
          <a:endParaRPr lang="en-US">
            <a:latin typeface="Times" pitchFamily="18" charset="0"/>
            <a:cs typeface="B Nazanin" pitchFamily="2" charset="-78"/>
          </a:endParaRPr>
        </a:p>
      </dgm:t>
    </dgm:pt>
    <dgm:pt modelId="{A0494409-1A7A-469B-A0A5-45BF11BEF2A0}" type="sibTrans" cxnId="{B4E0C235-A887-452F-9DAF-01FC38AF42C5}">
      <dgm:prSet/>
      <dgm:spPr/>
      <dgm:t>
        <a:bodyPr/>
        <a:lstStyle/>
        <a:p>
          <a:endParaRPr lang="en-US">
            <a:latin typeface="Times" pitchFamily="18" charset="0"/>
            <a:cs typeface="B Nazanin" pitchFamily="2" charset="-78"/>
          </a:endParaRPr>
        </a:p>
      </dgm:t>
    </dgm:pt>
    <dgm:pt modelId="{D0B60E9C-D110-4A97-AF70-EC459AEAA89C}">
      <dgm:prSet phldrT="[Text]"/>
      <dgm:spPr/>
      <dgm:t>
        <a:bodyPr/>
        <a:lstStyle/>
        <a:p>
          <a:pPr algn="r" rtl="1"/>
          <a:r>
            <a:rPr lang="fa-IR" dirty="0" smtClean="0">
              <a:latin typeface="Times" pitchFamily="18" charset="0"/>
              <a:cs typeface="B Nazanin" pitchFamily="2" charset="-78"/>
            </a:rPr>
            <a:t>1-  آرمور نوار (</a:t>
          </a:r>
          <a:r>
            <a:rPr lang="en-US" dirty="0" smtClean="0">
              <a:latin typeface="Times" pitchFamily="18" charset="0"/>
              <a:cs typeface="B Nazanin" pitchFamily="2" charset="-78"/>
            </a:rPr>
            <a:t>Tape</a:t>
          </a:r>
          <a:r>
            <a:rPr lang="fa-IR" dirty="0" smtClean="0">
              <a:latin typeface="Times" pitchFamily="18" charset="0"/>
              <a:cs typeface="B Nazanin" pitchFamily="2" charset="-78"/>
            </a:rPr>
            <a:t>)</a:t>
          </a:r>
          <a:endParaRPr lang="en-US" dirty="0">
            <a:latin typeface="Times" pitchFamily="18" charset="0"/>
            <a:cs typeface="B Nazanin" pitchFamily="2" charset="-78"/>
          </a:endParaRPr>
        </a:p>
      </dgm:t>
    </dgm:pt>
    <dgm:pt modelId="{45040934-EBF1-4073-9812-DB96AE30110A}" type="parTrans" cxnId="{CF2726F6-09A5-4EC4-825F-EF34409C6D9B}">
      <dgm:prSet/>
      <dgm:spPr/>
      <dgm:t>
        <a:bodyPr/>
        <a:lstStyle/>
        <a:p>
          <a:endParaRPr lang="en-US">
            <a:latin typeface="Times" pitchFamily="18" charset="0"/>
            <a:cs typeface="B Nazanin" pitchFamily="2" charset="-78"/>
          </a:endParaRPr>
        </a:p>
      </dgm:t>
    </dgm:pt>
    <dgm:pt modelId="{08169F68-0150-47E3-8862-765B08C74999}" type="sibTrans" cxnId="{CF2726F6-09A5-4EC4-825F-EF34409C6D9B}">
      <dgm:prSet/>
      <dgm:spPr/>
      <dgm:t>
        <a:bodyPr/>
        <a:lstStyle/>
        <a:p>
          <a:endParaRPr lang="en-US">
            <a:latin typeface="Times" pitchFamily="18" charset="0"/>
            <a:cs typeface="B Nazanin" pitchFamily="2" charset="-78"/>
          </a:endParaRPr>
        </a:p>
      </dgm:t>
    </dgm:pt>
    <dgm:pt modelId="{70B667B5-A628-4AF8-BA5B-DA9278EF822A}">
      <dgm:prSet phldrT="[Text]" custT="1"/>
      <dgm:spPr/>
      <dgm:t>
        <a:bodyPr/>
        <a:lstStyle/>
        <a:p>
          <a:pPr algn="r" rtl="1"/>
          <a:r>
            <a:rPr lang="fa-IR" sz="1600" b="1" dirty="0" smtClean="0">
              <a:latin typeface="Times" pitchFamily="18" charset="0"/>
              <a:cs typeface="B Nazanin" pitchFamily="2" charset="-78"/>
            </a:rPr>
            <a:t>3- آرمور بافت (آرموری که جهت کابلهای با انعطاف بیشتر، بافته می شود.)</a:t>
          </a:r>
          <a:endParaRPr lang="en-US" sz="1600" b="1" dirty="0">
            <a:latin typeface="Times" pitchFamily="18" charset="0"/>
            <a:cs typeface="B Nazanin" pitchFamily="2" charset="-78"/>
          </a:endParaRPr>
        </a:p>
      </dgm:t>
    </dgm:pt>
    <dgm:pt modelId="{8C828216-A8A1-48FB-953C-EA7ED22AC07B}" type="parTrans" cxnId="{BE349729-F8D9-472D-B7CE-E21241001F33}">
      <dgm:prSet/>
      <dgm:spPr/>
      <dgm:t>
        <a:bodyPr/>
        <a:lstStyle/>
        <a:p>
          <a:endParaRPr lang="en-US">
            <a:latin typeface="Times" pitchFamily="18" charset="0"/>
            <a:cs typeface="B Nazanin" pitchFamily="2" charset="-78"/>
          </a:endParaRPr>
        </a:p>
      </dgm:t>
    </dgm:pt>
    <dgm:pt modelId="{59FA4622-6810-423D-BBFF-2E6F2CC23798}" type="sibTrans" cxnId="{BE349729-F8D9-472D-B7CE-E21241001F33}">
      <dgm:prSet/>
      <dgm:spPr/>
      <dgm:t>
        <a:bodyPr/>
        <a:lstStyle/>
        <a:p>
          <a:endParaRPr lang="en-US">
            <a:latin typeface="Times" pitchFamily="18" charset="0"/>
            <a:cs typeface="B Nazanin" pitchFamily="2" charset="-78"/>
          </a:endParaRPr>
        </a:p>
      </dgm:t>
    </dgm:pt>
    <dgm:pt modelId="{9A274A54-F455-4B29-9216-F7E60CCE97BE}">
      <dgm:prSet phldrT="[Text]"/>
      <dgm:spPr/>
      <dgm:t>
        <a:bodyPr/>
        <a:lstStyle/>
        <a:p>
          <a:pPr algn="r" rtl="1"/>
          <a:r>
            <a:rPr lang="fa-IR" dirty="0" smtClean="0">
              <a:latin typeface="Times" pitchFamily="18" charset="0"/>
              <a:cs typeface="B Nazanin" pitchFamily="2" charset="-78"/>
            </a:rPr>
            <a:t>2- آرمور سیم (</a:t>
          </a:r>
          <a:r>
            <a:rPr lang="en-US" dirty="0" smtClean="0">
              <a:latin typeface="Times" pitchFamily="18" charset="0"/>
              <a:cs typeface="B Nazanin" pitchFamily="2" charset="-78"/>
            </a:rPr>
            <a:t>Wire</a:t>
          </a:r>
          <a:r>
            <a:rPr lang="fa-IR" dirty="0" smtClean="0">
              <a:latin typeface="Times" pitchFamily="18" charset="0"/>
              <a:cs typeface="B Nazanin" pitchFamily="2" charset="-78"/>
            </a:rPr>
            <a:t>)</a:t>
          </a:r>
          <a:endParaRPr lang="en-US" dirty="0">
            <a:latin typeface="Times" pitchFamily="18" charset="0"/>
            <a:cs typeface="B Nazanin" pitchFamily="2" charset="-78"/>
          </a:endParaRPr>
        </a:p>
      </dgm:t>
    </dgm:pt>
    <dgm:pt modelId="{DC9BB06D-4ECA-4016-B1F4-E64E865DBCC6}" type="parTrans" cxnId="{79D30ABF-A8FA-4952-8905-0BDD1A0F8CC5}">
      <dgm:prSet/>
      <dgm:spPr/>
      <dgm:t>
        <a:bodyPr/>
        <a:lstStyle/>
        <a:p>
          <a:endParaRPr lang="en-US">
            <a:latin typeface="Times" pitchFamily="18" charset="0"/>
          </a:endParaRPr>
        </a:p>
      </dgm:t>
    </dgm:pt>
    <dgm:pt modelId="{5BBA7CA6-E4FC-44C9-804B-71670CD61CA4}" type="sibTrans" cxnId="{79D30ABF-A8FA-4952-8905-0BDD1A0F8CC5}">
      <dgm:prSet/>
      <dgm:spPr/>
      <dgm:t>
        <a:bodyPr/>
        <a:lstStyle/>
        <a:p>
          <a:endParaRPr lang="en-US">
            <a:latin typeface="Times" pitchFamily="18" charset="0"/>
          </a:endParaRPr>
        </a:p>
      </dgm:t>
    </dgm:pt>
    <dgm:pt modelId="{6D3D0F85-7380-482C-AAB4-6FF8C2918791}" type="pres">
      <dgm:prSet presAssocID="{8C0BC1B9-D83A-41EB-B68A-2A2D7A926D8C}" presName="list" presStyleCnt="0">
        <dgm:presLayoutVars>
          <dgm:dir/>
          <dgm:animLvl val="lvl"/>
        </dgm:presLayoutVars>
      </dgm:prSet>
      <dgm:spPr/>
      <dgm:t>
        <a:bodyPr/>
        <a:lstStyle/>
        <a:p>
          <a:endParaRPr lang="en-US"/>
        </a:p>
      </dgm:t>
    </dgm:pt>
    <dgm:pt modelId="{0CA559DB-3EBC-4B9C-BE7D-C9B957B5CFAB}" type="pres">
      <dgm:prSet presAssocID="{A29C0562-2859-465A-AC9D-A1393A04DC20}" presName="posSpace" presStyleCnt="0"/>
      <dgm:spPr/>
    </dgm:pt>
    <dgm:pt modelId="{E39431FE-22D2-4435-AE2C-EE146E44D3CE}" type="pres">
      <dgm:prSet presAssocID="{A29C0562-2859-465A-AC9D-A1393A04DC20}" presName="vertFlow" presStyleCnt="0"/>
      <dgm:spPr/>
    </dgm:pt>
    <dgm:pt modelId="{77DC741B-FA7D-4458-9C4F-508B9296AA86}" type="pres">
      <dgm:prSet presAssocID="{A29C0562-2859-465A-AC9D-A1393A04DC20}" presName="topSpace" presStyleCnt="0"/>
      <dgm:spPr/>
    </dgm:pt>
    <dgm:pt modelId="{10CC6983-83CE-4E40-A3D7-74114653A433}" type="pres">
      <dgm:prSet presAssocID="{A29C0562-2859-465A-AC9D-A1393A04DC20}" presName="firstComp" presStyleCnt="0"/>
      <dgm:spPr/>
    </dgm:pt>
    <dgm:pt modelId="{A70E8F03-1DC3-4344-983C-60320E02E8EC}" type="pres">
      <dgm:prSet presAssocID="{A29C0562-2859-465A-AC9D-A1393A04DC20}" presName="firstChild" presStyleLbl="bgAccFollowNode1" presStyleIdx="0" presStyleCnt="3" custScaleX="143205" custScaleY="42856" custLinFactNeighborX="-44130" custLinFactNeighborY="-5734"/>
      <dgm:spPr/>
      <dgm:t>
        <a:bodyPr/>
        <a:lstStyle/>
        <a:p>
          <a:endParaRPr lang="en-US"/>
        </a:p>
      </dgm:t>
    </dgm:pt>
    <dgm:pt modelId="{AF6DF520-6DAE-4FDD-97F2-D566E09B5ACE}" type="pres">
      <dgm:prSet presAssocID="{A29C0562-2859-465A-AC9D-A1393A04DC20}" presName="firstChildTx" presStyleLbl="bgAccFollowNode1" presStyleIdx="0" presStyleCnt="3">
        <dgm:presLayoutVars>
          <dgm:bulletEnabled val="1"/>
        </dgm:presLayoutVars>
      </dgm:prSet>
      <dgm:spPr/>
      <dgm:t>
        <a:bodyPr/>
        <a:lstStyle/>
        <a:p>
          <a:endParaRPr lang="en-US"/>
        </a:p>
      </dgm:t>
    </dgm:pt>
    <dgm:pt modelId="{0B07974A-DD9D-4627-A020-F168F4E30F3D}" type="pres">
      <dgm:prSet presAssocID="{9A274A54-F455-4B29-9216-F7E60CCE97BE}" presName="comp" presStyleCnt="0"/>
      <dgm:spPr/>
    </dgm:pt>
    <dgm:pt modelId="{682B8053-E2DF-46DF-AE12-AA827560A56F}" type="pres">
      <dgm:prSet presAssocID="{9A274A54-F455-4B29-9216-F7E60CCE97BE}" presName="child" presStyleLbl="bgAccFollowNode1" presStyleIdx="1" presStyleCnt="3" custScaleX="143205" custScaleY="42856" custLinFactNeighborX="-44130" custLinFactNeighborY="-2744"/>
      <dgm:spPr/>
      <dgm:t>
        <a:bodyPr/>
        <a:lstStyle/>
        <a:p>
          <a:endParaRPr lang="en-US"/>
        </a:p>
      </dgm:t>
    </dgm:pt>
    <dgm:pt modelId="{DAF976DA-CF4A-4FB3-8E4F-EFF87C5067F4}" type="pres">
      <dgm:prSet presAssocID="{9A274A54-F455-4B29-9216-F7E60CCE97BE}" presName="childTx" presStyleLbl="bgAccFollowNode1" presStyleIdx="1" presStyleCnt="3">
        <dgm:presLayoutVars>
          <dgm:bulletEnabled val="1"/>
        </dgm:presLayoutVars>
      </dgm:prSet>
      <dgm:spPr/>
      <dgm:t>
        <a:bodyPr/>
        <a:lstStyle/>
        <a:p>
          <a:endParaRPr lang="en-US"/>
        </a:p>
      </dgm:t>
    </dgm:pt>
    <dgm:pt modelId="{2CF3EF30-4989-4FDF-B143-8E492D2C72D0}" type="pres">
      <dgm:prSet presAssocID="{70B667B5-A628-4AF8-BA5B-DA9278EF822A}" presName="comp" presStyleCnt="0"/>
      <dgm:spPr/>
    </dgm:pt>
    <dgm:pt modelId="{4DE42A9C-F7CA-4A67-85D5-097DCD7B3EFC}" type="pres">
      <dgm:prSet presAssocID="{70B667B5-A628-4AF8-BA5B-DA9278EF822A}" presName="child" presStyleLbl="bgAccFollowNode1" presStyleIdx="2" presStyleCnt="3" custScaleX="143205" custScaleY="42856" custLinFactNeighborX="-43799" custLinFactNeighborY="-5462"/>
      <dgm:spPr/>
      <dgm:t>
        <a:bodyPr/>
        <a:lstStyle/>
        <a:p>
          <a:endParaRPr lang="en-US"/>
        </a:p>
      </dgm:t>
    </dgm:pt>
    <dgm:pt modelId="{308C8974-8287-4003-9B82-A9D2CC342F06}" type="pres">
      <dgm:prSet presAssocID="{70B667B5-A628-4AF8-BA5B-DA9278EF822A}" presName="childTx" presStyleLbl="bgAccFollowNode1" presStyleIdx="2" presStyleCnt="3">
        <dgm:presLayoutVars>
          <dgm:bulletEnabled val="1"/>
        </dgm:presLayoutVars>
      </dgm:prSet>
      <dgm:spPr/>
      <dgm:t>
        <a:bodyPr/>
        <a:lstStyle/>
        <a:p>
          <a:endParaRPr lang="en-US"/>
        </a:p>
      </dgm:t>
    </dgm:pt>
    <dgm:pt modelId="{8B6CC54D-0017-40AC-89F3-27E418FD3E9D}" type="pres">
      <dgm:prSet presAssocID="{A29C0562-2859-465A-AC9D-A1393A04DC20}" presName="negSpace" presStyleCnt="0"/>
      <dgm:spPr/>
    </dgm:pt>
    <dgm:pt modelId="{39A67313-CCFA-4E2F-8A4D-057A1675D88D}" type="pres">
      <dgm:prSet presAssocID="{A29C0562-2859-465A-AC9D-A1393A04DC20}" presName="circle" presStyleLbl="node1" presStyleIdx="0" presStyleCnt="1" custScaleX="78461" custScaleY="81106" custLinFactNeighborX="61481" custLinFactNeighborY="-8208"/>
      <dgm:spPr/>
      <dgm:t>
        <a:bodyPr/>
        <a:lstStyle/>
        <a:p>
          <a:endParaRPr lang="en-US"/>
        </a:p>
      </dgm:t>
    </dgm:pt>
  </dgm:ptLst>
  <dgm:cxnLst>
    <dgm:cxn modelId="{8DBFBA08-1551-42EF-AA20-18180A28CED2}" type="presOf" srcId="{A29C0562-2859-465A-AC9D-A1393A04DC20}" destId="{39A67313-CCFA-4E2F-8A4D-057A1675D88D}" srcOrd="0" destOrd="0" presId="urn:microsoft.com/office/officeart/2005/8/layout/hList9"/>
    <dgm:cxn modelId="{CF2726F6-09A5-4EC4-825F-EF34409C6D9B}" srcId="{A29C0562-2859-465A-AC9D-A1393A04DC20}" destId="{D0B60E9C-D110-4A97-AF70-EC459AEAA89C}" srcOrd="0" destOrd="0" parTransId="{45040934-EBF1-4073-9812-DB96AE30110A}" sibTransId="{08169F68-0150-47E3-8862-765B08C74999}"/>
    <dgm:cxn modelId="{79D30ABF-A8FA-4952-8905-0BDD1A0F8CC5}" srcId="{A29C0562-2859-465A-AC9D-A1393A04DC20}" destId="{9A274A54-F455-4B29-9216-F7E60CCE97BE}" srcOrd="1" destOrd="0" parTransId="{DC9BB06D-4ECA-4016-B1F4-E64E865DBCC6}" sibTransId="{5BBA7CA6-E4FC-44C9-804B-71670CD61CA4}"/>
    <dgm:cxn modelId="{C44C1BD1-DDB9-48B2-AAFA-9DEFF6E0F78F}" type="presOf" srcId="{8C0BC1B9-D83A-41EB-B68A-2A2D7A926D8C}" destId="{6D3D0F85-7380-482C-AAB4-6FF8C2918791}" srcOrd="0" destOrd="0" presId="urn:microsoft.com/office/officeart/2005/8/layout/hList9"/>
    <dgm:cxn modelId="{A8E8A0EA-4C93-40F1-B600-33A7818C036C}" type="presOf" srcId="{D0B60E9C-D110-4A97-AF70-EC459AEAA89C}" destId="{AF6DF520-6DAE-4FDD-97F2-D566E09B5ACE}" srcOrd="1" destOrd="0" presId="urn:microsoft.com/office/officeart/2005/8/layout/hList9"/>
    <dgm:cxn modelId="{BE349729-F8D9-472D-B7CE-E21241001F33}" srcId="{A29C0562-2859-465A-AC9D-A1393A04DC20}" destId="{70B667B5-A628-4AF8-BA5B-DA9278EF822A}" srcOrd="2" destOrd="0" parTransId="{8C828216-A8A1-48FB-953C-EA7ED22AC07B}" sibTransId="{59FA4622-6810-423D-BBFF-2E6F2CC23798}"/>
    <dgm:cxn modelId="{0739A17D-1C5D-424B-BC98-175A0AB9C730}" type="presOf" srcId="{9A274A54-F455-4B29-9216-F7E60CCE97BE}" destId="{DAF976DA-CF4A-4FB3-8E4F-EFF87C5067F4}" srcOrd="1" destOrd="0" presId="urn:microsoft.com/office/officeart/2005/8/layout/hList9"/>
    <dgm:cxn modelId="{B7E8842F-D7BE-4065-BECA-980BA5A6EDC3}" type="presOf" srcId="{70B667B5-A628-4AF8-BA5B-DA9278EF822A}" destId="{4DE42A9C-F7CA-4A67-85D5-097DCD7B3EFC}" srcOrd="0" destOrd="0" presId="urn:microsoft.com/office/officeart/2005/8/layout/hList9"/>
    <dgm:cxn modelId="{B4E0C235-A887-452F-9DAF-01FC38AF42C5}" srcId="{8C0BC1B9-D83A-41EB-B68A-2A2D7A926D8C}" destId="{A29C0562-2859-465A-AC9D-A1393A04DC20}" srcOrd="0" destOrd="0" parTransId="{AF702318-10E9-4B82-B79F-88C058FAEDDA}" sibTransId="{A0494409-1A7A-469B-A0A5-45BF11BEF2A0}"/>
    <dgm:cxn modelId="{162C8A2A-75EE-44BA-B625-8A7E6319FD7C}" type="presOf" srcId="{D0B60E9C-D110-4A97-AF70-EC459AEAA89C}" destId="{A70E8F03-1DC3-4344-983C-60320E02E8EC}" srcOrd="0" destOrd="0" presId="urn:microsoft.com/office/officeart/2005/8/layout/hList9"/>
    <dgm:cxn modelId="{FC37B1C9-17A3-452A-9817-E49620B240E0}" type="presOf" srcId="{70B667B5-A628-4AF8-BA5B-DA9278EF822A}" destId="{308C8974-8287-4003-9B82-A9D2CC342F06}" srcOrd="1" destOrd="0" presId="urn:microsoft.com/office/officeart/2005/8/layout/hList9"/>
    <dgm:cxn modelId="{36C51DF8-B25E-44BE-9D8C-D78B967F2B28}" type="presOf" srcId="{9A274A54-F455-4B29-9216-F7E60CCE97BE}" destId="{682B8053-E2DF-46DF-AE12-AA827560A56F}" srcOrd="0" destOrd="0" presId="urn:microsoft.com/office/officeart/2005/8/layout/hList9"/>
    <dgm:cxn modelId="{30084F42-68D3-4CB4-AD8A-54635E7EB72B}" type="presParOf" srcId="{6D3D0F85-7380-482C-AAB4-6FF8C2918791}" destId="{0CA559DB-3EBC-4B9C-BE7D-C9B957B5CFAB}" srcOrd="0" destOrd="0" presId="urn:microsoft.com/office/officeart/2005/8/layout/hList9"/>
    <dgm:cxn modelId="{CB382453-6C5C-4B87-85C3-AFE1A662E49E}" type="presParOf" srcId="{6D3D0F85-7380-482C-AAB4-6FF8C2918791}" destId="{E39431FE-22D2-4435-AE2C-EE146E44D3CE}" srcOrd="1" destOrd="0" presId="urn:microsoft.com/office/officeart/2005/8/layout/hList9"/>
    <dgm:cxn modelId="{2E8F7941-9EF9-4D5F-B27A-57D08EF54CED}" type="presParOf" srcId="{E39431FE-22D2-4435-AE2C-EE146E44D3CE}" destId="{77DC741B-FA7D-4458-9C4F-508B9296AA86}" srcOrd="0" destOrd="0" presId="urn:microsoft.com/office/officeart/2005/8/layout/hList9"/>
    <dgm:cxn modelId="{C63A30BF-68C3-4F85-9F96-EC8A7AFD247D}" type="presParOf" srcId="{E39431FE-22D2-4435-AE2C-EE146E44D3CE}" destId="{10CC6983-83CE-4E40-A3D7-74114653A433}" srcOrd="1" destOrd="0" presId="urn:microsoft.com/office/officeart/2005/8/layout/hList9"/>
    <dgm:cxn modelId="{84FF9837-6CA5-4635-9B59-A64FEB59CACB}" type="presParOf" srcId="{10CC6983-83CE-4E40-A3D7-74114653A433}" destId="{A70E8F03-1DC3-4344-983C-60320E02E8EC}" srcOrd="0" destOrd="0" presId="urn:microsoft.com/office/officeart/2005/8/layout/hList9"/>
    <dgm:cxn modelId="{676C17E6-AAF6-47AA-AA07-86633B4C1601}" type="presParOf" srcId="{10CC6983-83CE-4E40-A3D7-74114653A433}" destId="{AF6DF520-6DAE-4FDD-97F2-D566E09B5ACE}" srcOrd="1" destOrd="0" presId="urn:microsoft.com/office/officeart/2005/8/layout/hList9"/>
    <dgm:cxn modelId="{F12E14D4-848B-4AD9-A476-6C141A6F2EE8}" type="presParOf" srcId="{E39431FE-22D2-4435-AE2C-EE146E44D3CE}" destId="{0B07974A-DD9D-4627-A020-F168F4E30F3D}" srcOrd="2" destOrd="0" presId="urn:microsoft.com/office/officeart/2005/8/layout/hList9"/>
    <dgm:cxn modelId="{918E4EAE-B218-4D60-99CD-249B2F0AEBCC}" type="presParOf" srcId="{0B07974A-DD9D-4627-A020-F168F4E30F3D}" destId="{682B8053-E2DF-46DF-AE12-AA827560A56F}" srcOrd="0" destOrd="0" presId="urn:microsoft.com/office/officeart/2005/8/layout/hList9"/>
    <dgm:cxn modelId="{62481181-C187-4CAF-9B78-54C3168F4091}" type="presParOf" srcId="{0B07974A-DD9D-4627-A020-F168F4E30F3D}" destId="{DAF976DA-CF4A-4FB3-8E4F-EFF87C5067F4}" srcOrd="1" destOrd="0" presId="urn:microsoft.com/office/officeart/2005/8/layout/hList9"/>
    <dgm:cxn modelId="{8B7FE607-9CE1-4D0F-8963-E9127C90C0A5}" type="presParOf" srcId="{E39431FE-22D2-4435-AE2C-EE146E44D3CE}" destId="{2CF3EF30-4989-4FDF-B143-8E492D2C72D0}" srcOrd="3" destOrd="0" presId="urn:microsoft.com/office/officeart/2005/8/layout/hList9"/>
    <dgm:cxn modelId="{F1BFDA05-2E10-4FE0-9F35-82E725015849}" type="presParOf" srcId="{2CF3EF30-4989-4FDF-B143-8E492D2C72D0}" destId="{4DE42A9C-F7CA-4A67-85D5-097DCD7B3EFC}" srcOrd="0" destOrd="0" presId="urn:microsoft.com/office/officeart/2005/8/layout/hList9"/>
    <dgm:cxn modelId="{82C30C19-C47C-47FA-B257-9580F1AFC222}" type="presParOf" srcId="{2CF3EF30-4989-4FDF-B143-8E492D2C72D0}" destId="{308C8974-8287-4003-9B82-A9D2CC342F06}" srcOrd="1" destOrd="0" presId="urn:microsoft.com/office/officeart/2005/8/layout/hList9"/>
    <dgm:cxn modelId="{A8EAE019-7978-4D56-AA4D-8807896E2270}" type="presParOf" srcId="{6D3D0F85-7380-482C-AAB4-6FF8C2918791}" destId="{8B6CC54D-0017-40AC-89F3-27E418FD3E9D}" srcOrd="2" destOrd="0" presId="urn:microsoft.com/office/officeart/2005/8/layout/hList9"/>
    <dgm:cxn modelId="{CA1FC02D-728E-4F83-BCA4-24E41242DEA8}" type="presParOf" srcId="{6D3D0F85-7380-482C-AAB4-6FF8C2918791}" destId="{39A67313-CCFA-4E2F-8A4D-057A1675D88D}"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0BC1B9-D83A-41EB-B68A-2A2D7A926D8C}"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A29C0562-2859-465A-AC9D-A1393A04DC20}">
      <dgm:prSet phldrT="[Text]"/>
      <dgm:spPr/>
      <dgm:t>
        <a:bodyPr/>
        <a:lstStyle/>
        <a:p>
          <a:pPr rtl="1"/>
          <a:r>
            <a:rPr lang="fa-IR" dirty="0" smtClean="0">
              <a:cs typeface="B Nazanin" pitchFamily="2" charset="-78"/>
            </a:rPr>
            <a:t>جنس آرمور</a:t>
          </a:r>
          <a:endParaRPr lang="en-US" dirty="0">
            <a:cs typeface="B Nazanin" pitchFamily="2" charset="-78"/>
          </a:endParaRPr>
        </a:p>
      </dgm:t>
    </dgm:pt>
    <dgm:pt modelId="{AF702318-10E9-4B82-B79F-88C058FAEDDA}" type="parTrans" cxnId="{B4E0C235-A887-452F-9DAF-01FC38AF42C5}">
      <dgm:prSet/>
      <dgm:spPr/>
      <dgm:t>
        <a:bodyPr/>
        <a:lstStyle/>
        <a:p>
          <a:endParaRPr lang="en-US">
            <a:cs typeface="B Nazanin" pitchFamily="2" charset="-78"/>
          </a:endParaRPr>
        </a:p>
      </dgm:t>
    </dgm:pt>
    <dgm:pt modelId="{A0494409-1A7A-469B-A0A5-45BF11BEF2A0}" type="sibTrans" cxnId="{B4E0C235-A887-452F-9DAF-01FC38AF42C5}">
      <dgm:prSet/>
      <dgm:spPr/>
      <dgm:t>
        <a:bodyPr/>
        <a:lstStyle/>
        <a:p>
          <a:endParaRPr lang="en-US">
            <a:cs typeface="B Nazanin" pitchFamily="2" charset="-78"/>
          </a:endParaRPr>
        </a:p>
      </dgm:t>
    </dgm:pt>
    <dgm:pt modelId="{D0B60E9C-D110-4A97-AF70-EC459AEAA89C}">
      <dgm:prSet phldrT="[Text]" custT="1"/>
      <dgm:spPr/>
      <dgm:t>
        <a:bodyPr/>
        <a:lstStyle/>
        <a:p>
          <a:pPr algn="r" rtl="1"/>
          <a:r>
            <a:rPr lang="fa-IR" sz="1600" b="1" dirty="0" smtClean="0">
              <a:cs typeface="B Nazanin" pitchFamily="2" charset="-78"/>
            </a:rPr>
            <a:t>1- آلومینیوم</a:t>
          </a:r>
          <a:endParaRPr lang="en-US" sz="1600" b="1" dirty="0">
            <a:cs typeface="B Nazanin" pitchFamily="2" charset="-78"/>
          </a:endParaRPr>
        </a:p>
      </dgm:t>
    </dgm:pt>
    <dgm:pt modelId="{45040934-EBF1-4073-9812-DB96AE30110A}" type="parTrans" cxnId="{CF2726F6-09A5-4EC4-825F-EF34409C6D9B}">
      <dgm:prSet/>
      <dgm:spPr/>
      <dgm:t>
        <a:bodyPr/>
        <a:lstStyle/>
        <a:p>
          <a:endParaRPr lang="en-US">
            <a:cs typeface="B Nazanin" pitchFamily="2" charset="-78"/>
          </a:endParaRPr>
        </a:p>
      </dgm:t>
    </dgm:pt>
    <dgm:pt modelId="{08169F68-0150-47E3-8862-765B08C74999}" type="sibTrans" cxnId="{CF2726F6-09A5-4EC4-825F-EF34409C6D9B}">
      <dgm:prSet/>
      <dgm:spPr/>
      <dgm:t>
        <a:bodyPr/>
        <a:lstStyle/>
        <a:p>
          <a:endParaRPr lang="en-US">
            <a:cs typeface="B Nazanin" pitchFamily="2" charset="-78"/>
          </a:endParaRPr>
        </a:p>
      </dgm:t>
    </dgm:pt>
    <dgm:pt modelId="{70B667B5-A628-4AF8-BA5B-DA9278EF822A}">
      <dgm:prSet phldrT="[Text]" custT="1"/>
      <dgm:spPr/>
      <dgm:t>
        <a:bodyPr/>
        <a:lstStyle/>
        <a:p>
          <a:pPr algn="r" rtl="1"/>
          <a:r>
            <a:rPr lang="fa-IR" sz="1600" b="1" dirty="0" smtClean="0">
              <a:cs typeface="B Nazanin" pitchFamily="2" charset="-78"/>
            </a:rPr>
            <a:t>2- فولاد گالوانیزه</a:t>
          </a:r>
          <a:endParaRPr lang="en-US" sz="1600" b="1" dirty="0">
            <a:cs typeface="B Nazanin" pitchFamily="2" charset="-78"/>
          </a:endParaRPr>
        </a:p>
      </dgm:t>
    </dgm:pt>
    <dgm:pt modelId="{8C828216-A8A1-48FB-953C-EA7ED22AC07B}" type="parTrans" cxnId="{BE349729-F8D9-472D-B7CE-E21241001F33}">
      <dgm:prSet/>
      <dgm:spPr/>
      <dgm:t>
        <a:bodyPr/>
        <a:lstStyle/>
        <a:p>
          <a:endParaRPr lang="en-US">
            <a:cs typeface="B Nazanin" pitchFamily="2" charset="-78"/>
          </a:endParaRPr>
        </a:p>
      </dgm:t>
    </dgm:pt>
    <dgm:pt modelId="{59FA4622-6810-423D-BBFF-2E6F2CC23798}" type="sibTrans" cxnId="{BE349729-F8D9-472D-B7CE-E21241001F33}">
      <dgm:prSet/>
      <dgm:spPr/>
      <dgm:t>
        <a:bodyPr/>
        <a:lstStyle/>
        <a:p>
          <a:endParaRPr lang="en-US">
            <a:cs typeface="B Nazanin" pitchFamily="2" charset="-78"/>
          </a:endParaRPr>
        </a:p>
      </dgm:t>
    </dgm:pt>
    <dgm:pt modelId="{6D3D0F85-7380-482C-AAB4-6FF8C2918791}" type="pres">
      <dgm:prSet presAssocID="{8C0BC1B9-D83A-41EB-B68A-2A2D7A926D8C}" presName="list" presStyleCnt="0">
        <dgm:presLayoutVars>
          <dgm:dir/>
          <dgm:animLvl val="lvl"/>
        </dgm:presLayoutVars>
      </dgm:prSet>
      <dgm:spPr/>
      <dgm:t>
        <a:bodyPr/>
        <a:lstStyle/>
        <a:p>
          <a:endParaRPr lang="en-US"/>
        </a:p>
      </dgm:t>
    </dgm:pt>
    <dgm:pt modelId="{0CA559DB-3EBC-4B9C-BE7D-C9B957B5CFAB}" type="pres">
      <dgm:prSet presAssocID="{A29C0562-2859-465A-AC9D-A1393A04DC20}" presName="posSpace" presStyleCnt="0"/>
      <dgm:spPr/>
    </dgm:pt>
    <dgm:pt modelId="{E39431FE-22D2-4435-AE2C-EE146E44D3CE}" type="pres">
      <dgm:prSet presAssocID="{A29C0562-2859-465A-AC9D-A1393A04DC20}" presName="vertFlow" presStyleCnt="0"/>
      <dgm:spPr/>
    </dgm:pt>
    <dgm:pt modelId="{77DC741B-FA7D-4458-9C4F-508B9296AA86}" type="pres">
      <dgm:prSet presAssocID="{A29C0562-2859-465A-AC9D-A1393A04DC20}" presName="topSpace" presStyleCnt="0"/>
      <dgm:spPr/>
    </dgm:pt>
    <dgm:pt modelId="{10CC6983-83CE-4E40-A3D7-74114653A433}" type="pres">
      <dgm:prSet presAssocID="{A29C0562-2859-465A-AC9D-A1393A04DC20}" presName="firstComp" presStyleCnt="0"/>
      <dgm:spPr/>
    </dgm:pt>
    <dgm:pt modelId="{A70E8F03-1DC3-4344-983C-60320E02E8EC}" type="pres">
      <dgm:prSet presAssocID="{A29C0562-2859-465A-AC9D-A1393A04DC20}" presName="firstChild" presStyleLbl="bgAccFollowNode1" presStyleIdx="0" presStyleCnt="2" custScaleX="90885" custScaleY="28669" custLinFactNeighborX="-52861" custLinFactNeighborY="-8274"/>
      <dgm:spPr/>
      <dgm:t>
        <a:bodyPr/>
        <a:lstStyle/>
        <a:p>
          <a:endParaRPr lang="en-US"/>
        </a:p>
      </dgm:t>
    </dgm:pt>
    <dgm:pt modelId="{AF6DF520-6DAE-4FDD-97F2-D566E09B5ACE}" type="pres">
      <dgm:prSet presAssocID="{A29C0562-2859-465A-AC9D-A1393A04DC20}" presName="firstChildTx" presStyleLbl="bgAccFollowNode1" presStyleIdx="0" presStyleCnt="2">
        <dgm:presLayoutVars>
          <dgm:bulletEnabled val="1"/>
        </dgm:presLayoutVars>
      </dgm:prSet>
      <dgm:spPr/>
      <dgm:t>
        <a:bodyPr/>
        <a:lstStyle/>
        <a:p>
          <a:endParaRPr lang="en-US"/>
        </a:p>
      </dgm:t>
    </dgm:pt>
    <dgm:pt modelId="{2CF3EF30-4989-4FDF-B143-8E492D2C72D0}" type="pres">
      <dgm:prSet presAssocID="{70B667B5-A628-4AF8-BA5B-DA9278EF822A}" presName="comp" presStyleCnt="0"/>
      <dgm:spPr/>
    </dgm:pt>
    <dgm:pt modelId="{4DE42A9C-F7CA-4A67-85D5-097DCD7B3EFC}" type="pres">
      <dgm:prSet presAssocID="{70B667B5-A628-4AF8-BA5B-DA9278EF822A}" presName="child" presStyleLbl="bgAccFollowNode1" presStyleIdx="1" presStyleCnt="2" custScaleX="90885" custScaleY="28746" custLinFactNeighborX="-52861" custLinFactNeighborY="-4193"/>
      <dgm:spPr/>
      <dgm:t>
        <a:bodyPr/>
        <a:lstStyle/>
        <a:p>
          <a:endParaRPr lang="en-US"/>
        </a:p>
      </dgm:t>
    </dgm:pt>
    <dgm:pt modelId="{308C8974-8287-4003-9B82-A9D2CC342F06}" type="pres">
      <dgm:prSet presAssocID="{70B667B5-A628-4AF8-BA5B-DA9278EF822A}" presName="childTx" presStyleLbl="bgAccFollowNode1" presStyleIdx="1" presStyleCnt="2">
        <dgm:presLayoutVars>
          <dgm:bulletEnabled val="1"/>
        </dgm:presLayoutVars>
      </dgm:prSet>
      <dgm:spPr/>
      <dgm:t>
        <a:bodyPr/>
        <a:lstStyle/>
        <a:p>
          <a:endParaRPr lang="en-US"/>
        </a:p>
      </dgm:t>
    </dgm:pt>
    <dgm:pt modelId="{8B6CC54D-0017-40AC-89F3-27E418FD3E9D}" type="pres">
      <dgm:prSet presAssocID="{A29C0562-2859-465A-AC9D-A1393A04DC20}" presName="negSpace" presStyleCnt="0"/>
      <dgm:spPr/>
    </dgm:pt>
    <dgm:pt modelId="{39A67313-CCFA-4E2F-8A4D-057A1675D88D}" type="pres">
      <dgm:prSet presAssocID="{A29C0562-2859-465A-AC9D-A1393A04DC20}" presName="circle" presStyleLbl="node1" presStyleIdx="0" presStyleCnt="1" custScaleX="78461" custScaleY="81106" custLinFactNeighborX="68528" custLinFactNeighborY="-19414"/>
      <dgm:spPr/>
      <dgm:t>
        <a:bodyPr/>
        <a:lstStyle/>
        <a:p>
          <a:endParaRPr lang="en-US"/>
        </a:p>
      </dgm:t>
    </dgm:pt>
  </dgm:ptLst>
  <dgm:cxnLst>
    <dgm:cxn modelId="{CF2726F6-09A5-4EC4-825F-EF34409C6D9B}" srcId="{A29C0562-2859-465A-AC9D-A1393A04DC20}" destId="{D0B60E9C-D110-4A97-AF70-EC459AEAA89C}" srcOrd="0" destOrd="0" parTransId="{45040934-EBF1-4073-9812-DB96AE30110A}" sibTransId="{08169F68-0150-47E3-8862-765B08C74999}"/>
    <dgm:cxn modelId="{E93E151C-8C04-4E17-8CC0-E729E9F42A1A}" type="presOf" srcId="{8C0BC1B9-D83A-41EB-B68A-2A2D7A926D8C}" destId="{6D3D0F85-7380-482C-AAB4-6FF8C2918791}" srcOrd="0" destOrd="0" presId="urn:microsoft.com/office/officeart/2005/8/layout/hList9"/>
    <dgm:cxn modelId="{AC2CF039-57A4-4572-A396-91B1486B9FC2}" type="presOf" srcId="{70B667B5-A628-4AF8-BA5B-DA9278EF822A}" destId="{4DE42A9C-F7CA-4A67-85D5-097DCD7B3EFC}" srcOrd="0" destOrd="0" presId="urn:microsoft.com/office/officeart/2005/8/layout/hList9"/>
    <dgm:cxn modelId="{918CC0E0-BDE7-42A7-B231-B7908905752F}" type="presOf" srcId="{70B667B5-A628-4AF8-BA5B-DA9278EF822A}" destId="{308C8974-8287-4003-9B82-A9D2CC342F06}" srcOrd="1" destOrd="0" presId="urn:microsoft.com/office/officeart/2005/8/layout/hList9"/>
    <dgm:cxn modelId="{DDF4702B-FDAE-4CB9-B59F-23FA101ADB08}" type="presOf" srcId="{D0B60E9C-D110-4A97-AF70-EC459AEAA89C}" destId="{A70E8F03-1DC3-4344-983C-60320E02E8EC}" srcOrd="0" destOrd="0" presId="urn:microsoft.com/office/officeart/2005/8/layout/hList9"/>
    <dgm:cxn modelId="{BE349729-F8D9-472D-B7CE-E21241001F33}" srcId="{A29C0562-2859-465A-AC9D-A1393A04DC20}" destId="{70B667B5-A628-4AF8-BA5B-DA9278EF822A}" srcOrd="1" destOrd="0" parTransId="{8C828216-A8A1-48FB-953C-EA7ED22AC07B}" sibTransId="{59FA4622-6810-423D-BBFF-2E6F2CC23798}"/>
    <dgm:cxn modelId="{B4E0C235-A887-452F-9DAF-01FC38AF42C5}" srcId="{8C0BC1B9-D83A-41EB-B68A-2A2D7A926D8C}" destId="{A29C0562-2859-465A-AC9D-A1393A04DC20}" srcOrd="0" destOrd="0" parTransId="{AF702318-10E9-4B82-B79F-88C058FAEDDA}" sibTransId="{A0494409-1A7A-469B-A0A5-45BF11BEF2A0}"/>
    <dgm:cxn modelId="{FF1E1184-B776-47A3-B69B-F0A8DCC9B541}" type="presOf" srcId="{A29C0562-2859-465A-AC9D-A1393A04DC20}" destId="{39A67313-CCFA-4E2F-8A4D-057A1675D88D}" srcOrd="0" destOrd="0" presId="urn:microsoft.com/office/officeart/2005/8/layout/hList9"/>
    <dgm:cxn modelId="{E556CE59-34C8-418D-A3CF-4D33D89E243B}" type="presOf" srcId="{D0B60E9C-D110-4A97-AF70-EC459AEAA89C}" destId="{AF6DF520-6DAE-4FDD-97F2-D566E09B5ACE}" srcOrd="1" destOrd="0" presId="urn:microsoft.com/office/officeart/2005/8/layout/hList9"/>
    <dgm:cxn modelId="{C196C748-01EE-48A3-85AC-20358ACA6C04}" type="presParOf" srcId="{6D3D0F85-7380-482C-AAB4-6FF8C2918791}" destId="{0CA559DB-3EBC-4B9C-BE7D-C9B957B5CFAB}" srcOrd="0" destOrd="0" presId="urn:microsoft.com/office/officeart/2005/8/layout/hList9"/>
    <dgm:cxn modelId="{867816F8-A6E3-420E-A6B0-916FCA1BF487}" type="presParOf" srcId="{6D3D0F85-7380-482C-AAB4-6FF8C2918791}" destId="{E39431FE-22D2-4435-AE2C-EE146E44D3CE}" srcOrd="1" destOrd="0" presId="urn:microsoft.com/office/officeart/2005/8/layout/hList9"/>
    <dgm:cxn modelId="{D7B253A8-0DCE-4166-B7F4-5552FD44D297}" type="presParOf" srcId="{E39431FE-22D2-4435-AE2C-EE146E44D3CE}" destId="{77DC741B-FA7D-4458-9C4F-508B9296AA86}" srcOrd="0" destOrd="0" presId="urn:microsoft.com/office/officeart/2005/8/layout/hList9"/>
    <dgm:cxn modelId="{592377BB-2040-4D11-97F5-A979B2921FF2}" type="presParOf" srcId="{E39431FE-22D2-4435-AE2C-EE146E44D3CE}" destId="{10CC6983-83CE-4E40-A3D7-74114653A433}" srcOrd="1" destOrd="0" presId="urn:microsoft.com/office/officeart/2005/8/layout/hList9"/>
    <dgm:cxn modelId="{52CC9F8B-47E8-49B4-84D8-4306F35544FE}" type="presParOf" srcId="{10CC6983-83CE-4E40-A3D7-74114653A433}" destId="{A70E8F03-1DC3-4344-983C-60320E02E8EC}" srcOrd="0" destOrd="0" presId="urn:microsoft.com/office/officeart/2005/8/layout/hList9"/>
    <dgm:cxn modelId="{E4F15ED6-7604-4A74-9369-DF38410EF257}" type="presParOf" srcId="{10CC6983-83CE-4E40-A3D7-74114653A433}" destId="{AF6DF520-6DAE-4FDD-97F2-D566E09B5ACE}" srcOrd="1" destOrd="0" presId="urn:microsoft.com/office/officeart/2005/8/layout/hList9"/>
    <dgm:cxn modelId="{187C5DBB-503B-47C9-AC4C-3A8A0571104D}" type="presParOf" srcId="{E39431FE-22D2-4435-AE2C-EE146E44D3CE}" destId="{2CF3EF30-4989-4FDF-B143-8E492D2C72D0}" srcOrd="2" destOrd="0" presId="urn:microsoft.com/office/officeart/2005/8/layout/hList9"/>
    <dgm:cxn modelId="{8AE8789C-E402-49D3-BD80-AD654B6E13DF}" type="presParOf" srcId="{2CF3EF30-4989-4FDF-B143-8E492D2C72D0}" destId="{4DE42A9C-F7CA-4A67-85D5-097DCD7B3EFC}" srcOrd="0" destOrd="0" presId="urn:microsoft.com/office/officeart/2005/8/layout/hList9"/>
    <dgm:cxn modelId="{A2341D69-D161-4271-9839-C072995C93F8}" type="presParOf" srcId="{2CF3EF30-4989-4FDF-B143-8E492D2C72D0}" destId="{308C8974-8287-4003-9B82-A9D2CC342F06}" srcOrd="1" destOrd="0" presId="urn:microsoft.com/office/officeart/2005/8/layout/hList9"/>
    <dgm:cxn modelId="{793C4F36-9F6F-4089-94E1-F382EB67DC99}" type="presParOf" srcId="{6D3D0F85-7380-482C-AAB4-6FF8C2918791}" destId="{8B6CC54D-0017-40AC-89F3-27E418FD3E9D}" srcOrd="2" destOrd="0" presId="urn:microsoft.com/office/officeart/2005/8/layout/hList9"/>
    <dgm:cxn modelId="{B51C8C23-B8DA-4766-AAB6-1C1EC3A03A99}" type="presParOf" srcId="{6D3D0F85-7380-482C-AAB4-6FF8C2918791}" destId="{39A67313-CCFA-4E2F-8A4D-057A1675D88D}" srcOrd="3"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6CFBFF-5B67-4BD6-95DF-9185C1BF8AF0}"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B0FA0B0B-6BEB-4D47-9261-CE149C537519}">
      <dgm:prSet phldrT="[Text]" custT="1"/>
      <dgm:spPr/>
      <dgm:t>
        <a:bodyPr/>
        <a:lstStyle/>
        <a:p>
          <a:pPr rtl="1"/>
          <a:r>
            <a:rPr lang="fa-IR" sz="3200" b="1" dirty="0" smtClean="0">
              <a:latin typeface="Times" pitchFamily="18" charset="0"/>
              <a:cs typeface="B Nazanin" pitchFamily="2" charset="-78"/>
            </a:rPr>
            <a:t>2- سیم </a:t>
          </a:r>
          <a:r>
            <a:rPr lang="en-US" sz="3200" b="1" dirty="0" smtClean="0">
              <a:latin typeface="Times" pitchFamily="18" charset="0"/>
              <a:cs typeface="B Nazanin" pitchFamily="2" charset="-78"/>
            </a:rPr>
            <a:t>(Wire)</a:t>
          </a:r>
          <a:endParaRPr lang="en-US" sz="3200" b="1" dirty="0">
            <a:latin typeface="Times" pitchFamily="18" charset="0"/>
            <a:cs typeface="B Nazanin" pitchFamily="2" charset="-78"/>
          </a:endParaRPr>
        </a:p>
      </dgm:t>
    </dgm:pt>
    <dgm:pt modelId="{6EEF454D-92E3-4FA6-A893-8AE1263C6556}" type="parTrans" cxnId="{9A6963F2-9589-46E7-A17D-65D3D5BB5681}">
      <dgm:prSet/>
      <dgm:spPr/>
      <dgm:t>
        <a:bodyPr/>
        <a:lstStyle/>
        <a:p>
          <a:pPr rtl="1"/>
          <a:endParaRPr lang="en-US">
            <a:latin typeface="Times" pitchFamily="18" charset="0"/>
            <a:cs typeface="B Nazanin" pitchFamily="2" charset="-78"/>
          </a:endParaRPr>
        </a:p>
      </dgm:t>
    </dgm:pt>
    <dgm:pt modelId="{BB0A5E7B-5089-4A3D-9698-26EC56AE7203}" type="sibTrans" cxnId="{9A6963F2-9589-46E7-A17D-65D3D5BB5681}">
      <dgm:prSet/>
      <dgm:spPr/>
      <dgm:t>
        <a:bodyPr/>
        <a:lstStyle/>
        <a:p>
          <a:pPr rtl="1"/>
          <a:endParaRPr lang="en-US">
            <a:latin typeface="Times" pitchFamily="18" charset="0"/>
            <a:cs typeface="B Nazanin" pitchFamily="2" charset="-78"/>
          </a:endParaRPr>
        </a:p>
      </dgm:t>
    </dgm:pt>
    <dgm:pt modelId="{B4A691EB-A62D-4D74-9208-9D6044FE4166}">
      <dgm:prSet phldrT="[Text]" custT="1"/>
      <dgm:spPr/>
      <dgm:t>
        <a:bodyPr/>
        <a:lstStyle/>
        <a:p>
          <a:pPr rtl="1"/>
          <a:r>
            <a:rPr lang="fa-IR" sz="2800" b="1" dirty="0" smtClean="0">
              <a:latin typeface="Times" pitchFamily="18" charset="0"/>
              <a:cs typeface="B Nazanin" pitchFamily="2" charset="-78"/>
            </a:rPr>
            <a:t>3- سیم و نوار </a:t>
          </a:r>
          <a:r>
            <a:rPr lang="fa-IR" sz="2000" b="1" dirty="0" smtClean="0">
              <a:latin typeface="Times" pitchFamily="18" charset="0"/>
              <a:cs typeface="B Nazanin" pitchFamily="2" charset="-78"/>
            </a:rPr>
            <a:t>(</a:t>
          </a:r>
          <a:r>
            <a:rPr lang="en-US" sz="2000" b="1" dirty="0" smtClean="0">
              <a:latin typeface="Times" pitchFamily="18" charset="0"/>
              <a:cs typeface="B Nazanin" pitchFamily="2" charset="-78"/>
            </a:rPr>
            <a:t>Wire &amp; Tape</a:t>
          </a:r>
          <a:r>
            <a:rPr lang="fa-IR" sz="2000" b="1" dirty="0" smtClean="0">
              <a:latin typeface="Times" pitchFamily="18" charset="0"/>
              <a:cs typeface="B Nazanin" pitchFamily="2" charset="-78"/>
            </a:rPr>
            <a:t>)</a:t>
          </a:r>
          <a:endParaRPr lang="en-US" sz="2800" b="1" dirty="0">
            <a:latin typeface="Times" pitchFamily="18" charset="0"/>
            <a:cs typeface="B Nazanin" pitchFamily="2" charset="-78"/>
          </a:endParaRPr>
        </a:p>
      </dgm:t>
    </dgm:pt>
    <dgm:pt modelId="{09B92CD4-115F-41BD-BA75-545658C74CE2}" type="parTrans" cxnId="{83DE4DFC-16D0-461B-A810-0768A6BAC1AD}">
      <dgm:prSet/>
      <dgm:spPr/>
      <dgm:t>
        <a:bodyPr/>
        <a:lstStyle/>
        <a:p>
          <a:pPr rtl="1"/>
          <a:endParaRPr lang="en-US">
            <a:latin typeface="Times" pitchFamily="18" charset="0"/>
            <a:cs typeface="B Nazanin" pitchFamily="2" charset="-78"/>
          </a:endParaRPr>
        </a:p>
      </dgm:t>
    </dgm:pt>
    <dgm:pt modelId="{DC5EC492-7C38-4D28-AFF4-B42040FAE2E3}" type="sibTrans" cxnId="{83DE4DFC-16D0-461B-A810-0768A6BAC1AD}">
      <dgm:prSet/>
      <dgm:spPr/>
      <dgm:t>
        <a:bodyPr/>
        <a:lstStyle/>
        <a:p>
          <a:pPr rtl="1"/>
          <a:endParaRPr lang="en-US">
            <a:latin typeface="Times" pitchFamily="18" charset="0"/>
            <a:cs typeface="B Nazanin" pitchFamily="2" charset="-78"/>
          </a:endParaRPr>
        </a:p>
      </dgm:t>
    </dgm:pt>
    <dgm:pt modelId="{7E51A7E4-CFF2-4FAA-AE98-85F8ADFF3728}">
      <dgm:prSet phldrT="[Text]" custT="1"/>
      <dgm:spPr/>
      <dgm:t>
        <a:bodyPr/>
        <a:lstStyle/>
        <a:p>
          <a:pPr rtl="1"/>
          <a:r>
            <a:rPr lang="fa-IR" sz="3200" b="1" dirty="0" smtClean="0">
              <a:latin typeface="Times" pitchFamily="18" charset="0"/>
              <a:cs typeface="B Nazanin" pitchFamily="2" charset="-78"/>
            </a:rPr>
            <a:t>1- نوار </a:t>
          </a:r>
          <a:r>
            <a:rPr lang="en-US" sz="3200" b="1" dirty="0" smtClean="0">
              <a:latin typeface="Times" pitchFamily="18" charset="0"/>
              <a:cs typeface="B Nazanin" pitchFamily="2" charset="-78"/>
            </a:rPr>
            <a:t>(Tape)</a:t>
          </a:r>
          <a:endParaRPr lang="en-US" sz="3200" b="1" dirty="0">
            <a:latin typeface="Times" pitchFamily="18" charset="0"/>
            <a:cs typeface="B Nazanin" pitchFamily="2" charset="-78"/>
          </a:endParaRPr>
        </a:p>
      </dgm:t>
    </dgm:pt>
    <dgm:pt modelId="{73F3926B-70C1-4E40-8277-0366E5654A47}" type="parTrans" cxnId="{3E38565B-DEDD-4F3E-89F9-3CF2F4E1C8DF}">
      <dgm:prSet/>
      <dgm:spPr/>
      <dgm:t>
        <a:bodyPr/>
        <a:lstStyle/>
        <a:p>
          <a:pPr rtl="1"/>
          <a:endParaRPr lang="en-US">
            <a:latin typeface="Times" pitchFamily="18" charset="0"/>
            <a:cs typeface="B Nazanin" pitchFamily="2" charset="-78"/>
          </a:endParaRPr>
        </a:p>
      </dgm:t>
    </dgm:pt>
    <dgm:pt modelId="{E03FA571-6ACD-454C-8070-F87167BADCDF}" type="sibTrans" cxnId="{3E38565B-DEDD-4F3E-89F9-3CF2F4E1C8DF}">
      <dgm:prSet/>
      <dgm:spPr/>
      <dgm:t>
        <a:bodyPr/>
        <a:lstStyle/>
        <a:p>
          <a:pPr rtl="1"/>
          <a:endParaRPr lang="en-US">
            <a:latin typeface="Times" pitchFamily="18" charset="0"/>
            <a:cs typeface="B Nazanin" pitchFamily="2" charset="-78"/>
          </a:endParaRPr>
        </a:p>
      </dgm:t>
    </dgm:pt>
    <dgm:pt modelId="{A3868B53-8912-4644-B364-4569E6C3E7A7}" type="pres">
      <dgm:prSet presAssocID="{B96CFBFF-5B67-4BD6-95DF-9185C1BF8AF0}" presName="Name0" presStyleCnt="0">
        <dgm:presLayoutVars>
          <dgm:chMax val="7"/>
          <dgm:dir/>
          <dgm:resizeHandles val="exact"/>
        </dgm:presLayoutVars>
      </dgm:prSet>
      <dgm:spPr/>
    </dgm:pt>
    <dgm:pt modelId="{D9EFBD00-3A2F-48D6-91C3-9A683C40462A}" type="pres">
      <dgm:prSet presAssocID="{B96CFBFF-5B67-4BD6-95DF-9185C1BF8AF0}" presName="ellipse1" presStyleLbl="vennNode1" presStyleIdx="0" presStyleCnt="3">
        <dgm:presLayoutVars>
          <dgm:bulletEnabled val="1"/>
        </dgm:presLayoutVars>
      </dgm:prSet>
      <dgm:spPr/>
      <dgm:t>
        <a:bodyPr/>
        <a:lstStyle/>
        <a:p>
          <a:endParaRPr lang="en-US"/>
        </a:p>
      </dgm:t>
    </dgm:pt>
    <dgm:pt modelId="{80DD9968-DECE-4065-A7A2-5D33A3243B0F}" type="pres">
      <dgm:prSet presAssocID="{B96CFBFF-5B67-4BD6-95DF-9185C1BF8AF0}" presName="ellipse2" presStyleLbl="vennNode1" presStyleIdx="1" presStyleCnt="3" custScaleX="125920">
        <dgm:presLayoutVars>
          <dgm:bulletEnabled val="1"/>
        </dgm:presLayoutVars>
      </dgm:prSet>
      <dgm:spPr/>
      <dgm:t>
        <a:bodyPr/>
        <a:lstStyle/>
        <a:p>
          <a:endParaRPr lang="en-US"/>
        </a:p>
      </dgm:t>
    </dgm:pt>
    <dgm:pt modelId="{DA602961-797D-44B8-9B04-E9545BB348A7}" type="pres">
      <dgm:prSet presAssocID="{B96CFBFF-5B67-4BD6-95DF-9185C1BF8AF0}" presName="ellipse3" presStyleLbl="vennNode1" presStyleIdx="2" presStyleCnt="3">
        <dgm:presLayoutVars>
          <dgm:bulletEnabled val="1"/>
        </dgm:presLayoutVars>
      </dgm:prSet>
      <dgm:spPr/>
      <dgm:t>
        <a:bodyPr/>
        <a:lstStyle/>
        <a:p>
          <a:endParaRPr lang="en-US"/>
        </a:p>
      </dgm:t>
    </dgm:pt>
  </dgm:ptLst>
  <dgm:cxnLst>
    <dgm:cxn modelId="{3E38565B-DEDD-4F3E-89F9-3CF2F4E1C8DF}" srcId="{B96CFBFF-5B67-4BD6-95DF-9185C1BF8AF0}" destId="{7E51A7E4-CFF2-4FAA-AE98-85F8ADFF3728}" srcOrd="2" destOrd="0" parTransId="{73F3926B-70C1-4E40-8277-0366E5654A47}" sibTransId="{E03FA571-6ACD-454C-8070-F87167BADCDF}"/>
    <dgm:cxn modelId="{9A6963F2-9589-46E7-A17D-65D3D5BB5681}" srcId="{B96CFBFF-5B67-4BD6-95DF-9185C1BF8AF0}" destId="{B0FA0B0B-6BEB-4D47-9261-CE149C537519}" srcOrd="0" destOrd="0" parTransId="{6EEF454D-92E3-4FA6-A893-8AE1263C6556}" sibTransId="{BB0A5E7B-5089-4A3D-9698-26EC56AE7203}"/>
    <dgm:cxn modelId="{EF61A466-D5D3-4A12-8D20-180A2792B08B}" type="presOf" srcId="{B4A691EB-A62D-4D74-9208-9D6044FE4166}" destId="{80DD9968-DECE-4065-A7A2-5D33A3243B0F}" srcOrd="0" destOrd="0" presId="urn:microsoft.com/office/officeart/2005/8/layout/rings+Icon"/>
    <dgm:cxn modelId="{82DDFC34-B176-4A75-9ABB-63CB53D07173}" type="presOf" srcId="{B0FA0B0B-6BEB-4D47-9261-CE149C537519}" destId="{D9EFBD00-3A2F-48D6-91C3-9A683C40462A}" srcOrd="0" destOrd="0" presId="urn:microsoft.com/office/officeart/2005/8/layout/rings+Icon"/>
    <dgm:cxn modelId="{83DE4DFC-16D0-461B-A810-0768A6BAC1AD}" srcId="{B96CFBFF-5B67-4BD6-95DF-9185C1BF8AF0}" destId="{B4A691EB-A62D-4D74-9208-9D6044FE4166}" srcOrd="1" destOrd="0" parTransId="{09B92CD4-115F-41BD-BA75-545658C74CE2}" sibTransId="{DC5EC492-7C38-4D28-AFF4-B42040FAE2E3}"/>
    <dgm:cxn modelId="{6BBDE69A-9216-43AF-BA62-284D0F1B889E}" type="presOf" srcId="{B96CFBFF-5B67-4BD6-95DF-9185C1BF8AF0}" destId="{A3868B53-8912-4644-B364-4569E6C3E7A7}" srcOrd="0" destOrd="0" presId="urn:microsoft.com/office/officeart/2005/8/layout/rings+Icon"/>
    <dgm:cxn modelId="{B600CFE4-9799-43F1-9FA0-DBBD00F29C81}" type="presOf" srcId="{7E51A7E4-CFF2-4FAA-AE98-85F8ADFF3728}" destId="{DA602961-797D-44B8-9B04-E9545BB348A7}" srcOrd="0" destOrd="0" presId="urn:microsoft.com/office/officeart/2005/8/layout/rings+Icon"/>
    <dgm:cxn modelId="{13F91A98-90A3-4F0B-8F5D-25043521763D}" type="presParOf" srcId="{A3868B53-8912-4644-B364-4569E6C3E7A7}" destId="{D9EFBD00-3A2F-48D6-91C3-9A683C40462A}" srcOrd="0" destOrd="0" presId="urn:microsoft.com/office/officeart/2005/8/layout/rings+Icon"/>
    <dgm:cxn modelId="{BA6E9585-96D1-478A-BC44-37526B6E4747}" type="presParOf" srcId="{A3868B53-8912-4644-B364-4569E6C3E7A7}" destId="{80DD9968-DECE-4065-A7A2-5D33A3243B0F}" srcOrd="1" destOrd="0" presId="urn:microsoft.com/office/officeart/2005/8/layout/rings+Icon"/>
    <dgm:cxn modelId="{86A15792-9BD5-4FB9-B04E-ACD663EBF332}" type="presParOf" srcId="{A3868B53-8912-4644-B364-4569E6C3E7A7}" destId="{DA602961-797D-44B8-9B04-E9545BB348A7}"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CC9FB-03F5-4938-9F16-6446A964A988}">
      <dsp:nvSpPr>
        <dsp:cNvPr id="0" name=""/>
        <dsp:cNvSpPr/>
      </dsp:nvSpPr>
      <dsp:spPr>
        <a:xfrm>
          <a:off x="5689747" y="1139710"/>
          <a:ext cx="2450597" cy="4322356"/>
        </a:xfrm>
        <a:prstGeom prst="wedgeRectCallout">
          <a:avLst>
            <a:gd name="adj1" fmla="val 0"/>
            <a:gd name="adj2" fmla="val 0"/>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r" defTabSz="800100" rtl="1">
            <a:lnSpc>
              <a:spcPct val="90000"/>
            </a:lnSpc>
            <a:spcBef>
              <a:spcPct val="0"/>
            </a:spcBef>
            <a:spcAft>
              <a:spcPct val="35000"/>
            </a:spcAft>
          </a:pPr>
          <a:r>
            <a:rPr lang="fa-IR" sz="1800" b="1" kern="1200" dirty="0" smtClean="0">
              <a:latin typeface="Times" pitchFamily="18" charset="0"/>
              <a:cs typeface="B Nazanin" pitchFamily="2" charset="-78"/>
            </a:rPr>
            <a:t>سوپر افشان : متشکل از چند ین مفتول با قطر بسیار کوچک هستند جهت استفاده در کابل های که انعطاف پذیری بالایی دارند .</a:t>
          </a:r>
          <a:endParaRPr lang="en-US" sz="1800" b="1" kern="1200" dirty="0">
            <a:latin typeface="Times" pitchFamily="18" charset="0"/>
          </a:endParaRPr>
        </a:p>
      </dsp:txBody>
      <dsp:txXfrm>
        <a:off x="6000483" y="1139710"/>
        <a:ext cx="2139862" cy="4322356"/>
      </dsp:txXfrm>
    </dsp:sp>
    <dsp:sp modelId="{A6610F32-C2F9-45D4-9D2A-B633C88A4226}">
      <dsp:nvSpPr>
        <dsp:cNvPr id="0" name=""/>
        <dsp:cNvSpPr/>
      </dsp:nvSpPr>
      <dsp:spPr>
        <a:xfrm>
          <a:off x="5492604" y="176627"/>
          <a:ext cx="2612408" cy="986908"/>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fa-IR" sz="1800" b="1" kern="1200" dirty="0" smtClean="0">
              <a:latin typeface="Times" pitchFamily="18" charset="0"/>
              <a:cs typeface="B Nazanin" pitchFamily="2" charset="-78"/>
            </a:rPr>
            <a:t>هادی کلاس 6 </a:t>
          </a:r>
          <a:endParaRPr lang="en-US" sz="1800" b="1" kern="1200" dirty="0" smtClean="0">
            <a:latin typeface="Times" pitchFamily="18" charset="0"/>
            <a:cs typeface="B Nazanin" pitchFamily="2" charset="-78"/>
          </a:endParaRPr>
        </a:p>
        <a:p>
          <a:pPr marL="0" marR="0" lvl="0" indent="0" algn="ctr" defTabSz="914400" rtl="1" eaLnBrk="1" fontAlgn="auto" latinLnBrk="0" hangingPunct="1">
            <a:lnSpc>
              <a:spcPct val="100000"/>
            </a:lnSpc>
            <a:spcBef>
              <a:spcPct val="0"/>
            </a:spcBef>
            <a:spcAft>
              <a:spcPts val="0"/>
            </a:spcAft>
            <a:buClrTx/>
            <a:buSzTx/>
            <a:buFontTx/>
            <a:buNone/>
            <a:tabLst/>
            <a:defRPr/>
          </a:pPr>
          <a:r>
            <a:rPr lang="en-US" sz="1400" b="1" i="0" kern="1200" dirty="0" smtClean="0">
              <a:latin typeface="Times" pitchFamily="18" charset="0"/>
              <a:cs typeface="B Nazanin" pitchFamily="2" charset="-78"/>
            </a:rPr>
            <a:t>(Super Flexible)</a:t>
          </a:r>
          <a:endParaRPr lang="en-US" sz="1400" b="1" kern="1200" dirty="0" smtClean="0">
            <a:latin typeface="Times" pitchFamily="18" charset="0"/>
          </a:endParaRPr>
        </a:p>
      </dsp:txBody>
      <dsp:txXfrm>
        <a:off x="5492604" y="176627"/>
        <a:ext cx="2612408" cy="986908"/>
      </dsp:txXfrm>
    </dsp:sp>
    <dsp:sp modelId="{F539A112-0F89-4929-9263-ADE79EB8CB49}">
      <dsp:nvSpPr>
        <dsp:cNvPr id="0" name=""/>
        <dsp:cNvSpPr/>
      </dsp:nvSpPr>
      <dsp:spPr>
        <a:xfrm>
          <a:off x="3662733" y="1195670"/>
          <a:ext cx="1971657" cy="4014269"/>
        </a:xfrm>
        <a:prstGeom prst="wedgeRectCallout">
          <a:avLst>
            <a:gd name="adj1" fmla="val 62500"/>
            <a:gd name="adj2" fmla="val 20830"/>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1800" b="1" kern="1200" dirty="0" smtClean="0">
              <a:latin typeface="Times" pitchFamily="18" charset="0"/>
              <a:cs typeface="B Nazanin" pitchFamily="2" charset="-78"/>
            </a:rPr>
            <a:t>افشان : متشکل از چند مفتول با قطر کوچک هستند که جهت استفاده در کابل های که انعطاف دارای اهمیت است مناسب می باشند.</a:t>
          </a:r>
          <a:endParaRPr lang="en-US" sz="1800" b="1" kern="1200" dirty="0" smtClean="0">
            <a:latin typeface="Times" pitchFamily="18" charset="0"/>
            <a:cs typeface="B Nazanin" pitchFamily="2" charset="-78"/>
          </a:endParaRPr>
        </a:p>
        <a:p>
          <a:pPr lvl="0" algn="ctr" defTabSz="711200" rtl="1">
            <a:lnSpc>
              <a:spcPct val="90000"/>
            </a:lnSpc>
            <a:spcBef>
              <a:spcPct val="0"/>
            </a:spcBef>
            <a:spcAft>
              <a:spcPct val="35000"/>
            </a:spcAft>
          </a:pPr>
          <a:endParaRPr lang="en-US" sz="1800" kern="1200" dirty="0">
            <a:latin typeface="Times" pitchFamily="18" charset="0"/>
          </a:endParaRPr>
        </a:p>
      </dsp:txBody>
      <dsp:txXfrm>
        <a:off x="3912739" y="1195670"/>
        <a:ext cx="1721651" cy="4014269"/>
      </dsp:txXfrm>
    </dsp:sp>
    <dsp:sp modelId="{7B58D94C-283F-4BA4-9699-D26638B838A0}">
      <dsp:nvSpPr>
        <dsp:cNvPr id="0" name=""/>
        <dsp:cNvSpPr/>
      </dsp:nvSpPr>
      <dsp:spPr>
        <a:xfrm>
          <a:off x="3644020" y="176631"/>
          <a:ext cx="2014477" cy="986909"/>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a-IR" sz="1800" b="1" i="0" kern="1200" dirty="0" smtClean="0">
              <a:latin typeface="Times" pitchFamily="18" charset="0"/>
              <a:cs typeface="B Nazanin" pitchFamily="2" charset="-78"/>
            </a:rPr>
            <a:t>هادی کلاس 5 </a:t>
          </a:r>
          <a:endParaRPr lang="en-US" sz="1800" b="1" i="0" kern="1200" dirty="0" smtClean="0">
            <a:latin typeface="Times" pitchFamily="18" charset="0"/>
            <a:cs typeface="B Nazanin" pitchFamily="2" charset="-78"/>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500" b="1" i="0" kern="1200" dirty="0" smtClean="0">
              <a:latin typeface="Times" pitchFamily="18" charset="0"/>
              <a:cs typeface="B Nazanin" pitchFamily="2" charset="-78"/>
            </a:rPr>
            <a:t>(Flexible)</a:t>
          </a:r>
          <a:endParaRPr lang="en-US" sz="1500" b="1" i="0" kern="1200" dirty="0" smtClean="0">
            <a:latin typeface="Times" pitchFamily="18" charset="0"/>
          </a:endParaRPr>
        </a:p>
      </dsp:txBody>
      <dsp:txXfrm>
        <a:off x="3644020" y="176631"/>
        <a:ext cx="2014477" cy="986909"/>
      </dsp:txXfrm>
    </dsp:sp>
    <dsp:sp modelId="{8198EC04-3252-4462-BB1F-25E92E519382}">
      <dsp:nvSpPr>
        <dsp:cNvPr id="0" name=""/>
        <dsp:cNvSpPr/>
      </dsp:nvSpPr>
      <dsp:spPr>
        <a:xfrm>
          <a:off x="1745344" y="1115189"/>
          <a:ext cx="1860106" cy="4046838"/>
        </a:xfrm>
        <a:prstGeom prst="wedgeRectCallout">
          <a:avLst>
            <a:gd name="adj1" fmla="val 62500"/>
            <a:gd name="adj2" fmla="val 20830"/>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lvl="0" algn="r" defTabSz="711200">
            <a:lnSpc>
              <a:spcPct val="90000"/>
            </a:lnSpc>
            <a:spcBef>
              <a:spcPct val="0"/>
            </a:spcBef>
            <a:spcAft>
              <a:spcPct val="35000"/>
            </a:spcAft>
          </a:pPr>
          <a:r>
            <a:rPr lang="fa-IR" sz="1600" b="1" kern="1200" dirty="0" smtClean="0">
              <a:latin typeface="Times" pitchFamily="18" charset="0"/>
              <a:cs typeface="B Nazanin" pitchFamily="2" charset="-78"/>
            </a:rPr>
            <a:t>نیمه افشان : عموماً از چند تک مفتول که همه آن ها دارای تاب منظم (طول تاب و جهت مشخص) می باشد، تشکیل شده اند. این نوع هادی ها می توانند به صورت مقاطع گرد یا غیر گرد تولید شوند.</a:t>
          </a:r>
          <a:endParaRPr lang="en-US" sz="1800" b="1" kern="1200" dirty="0">
            <a:latin typeface="Times" pitchFamily="18" charset="0"/>
          </a:endParaRPr>
        </a:p>
      </dsp:txBody>
      <dsp:txXfrm>
        <a:off x="1981206" y="1115189"/>
        <a:ext cx="1624245" cy="4046838"/>
      </dsp:txXfrm>
    </dsp:sp>
    <dsp:sp modelId="{4E5C9CE8-1162-46F2-9A6C-140F18E5EE18}">
      <dsp:nvSpPr>
        <dsp:cNvPr id="0" name=""/>
        <dsp:cNvSpPr/>
      </dsp:nvSpPr>
      <dsp:spPr>
        <a:xfrm>
          <a:off x="1759983" y="180754"/>
          <a:ext cx="1860106" cy="986908"/>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800100">
            <a:lnSpc>
              <a:spcPct val="90000"/>
            </a:lnSpc>
            <a:spcBef>
              <a:spcPct val="0"/>
            </a:spcBef>
            <a:spcAft>
              <a:spcPct val="35000"/>
            </a:spcAft>
          </a:pPr>
          <a:r>
            <a:rPr lang="fa-IR" sz="1800" b="1" kern="1200" dirty="0" smtClean="0">
              <a:latin typeface="Times" pitchFamily="18" charset="0"/>
              <a:cs typeface="B Nazanin" pitchFamily="2" charset="-78"/>
            </a:rPr>
            <a:t>هادي كلاس 2</a:t>
          </a:r>
          <a:endParaRPr lang="en-US" sz="1800" b="1" kern="1200" dirty="0" smtClean="0">
            <a:latin typeface="Times" pitchFamily="18" charset="0"/>
            <a:cs typeface="B Nazanin" pitchFamily="2" charset="-78"/>
          </a:endParaRPr>
        </a:p>
        <a:p>
          <a:pPr lvl="0" algn="ctr" defTabSz="800100">
            <a:lnSpc>
              <a:spcPct val="90000"/>
            </a:lnSpc>
            <a:spcBef>
              <a:spcPct val="0"/>
            </a:spcBef>
            <a:spcAft>
              <a:spcPct val="35000"/>
            </a:spcAft>
          </a:pPr>
          <a:r>
            <a:rPr lang="en-US" sz="1600" b="1" kern="1200" dirty="0" smtClean="0">
              <a:latin typeface="Times" pitchFamily="18" charset="0"/>
              <a:cs typeface="B Nazanin" pitchFamily="2" charset="-78"/>
            </a:rPr>
            <a:t>(Stranded)</a:t>
          </a:r>
          <a:endParaRPr lang="en-US" sz="1600" b="1" kern="1200" dirty="0">
            <a:latin typeface="Times" pitchFamily="18" charset="0"/>
          </a:endParaRPr>
        </a:p>
      </dsp:txBody>
      <dsp:txXfrm>
        <a:off x="1759983" y="180754"/>
        <a:ext cx="1860106" cy="986908"/>
      </dsp:txXfrm>
    </dsp:sp>
    <dsp:sp modelId="{7E56A1B9-E36E-4A82-9022-2064B4A58D3A}">
      <dsp:nvSpPr>
        <dsp:cNvPr id="0" name=""/>
        <dsp:cNvSpPr/>
      </dsp:nvSpPr>
      <dsp:spPr>
        <a:xfrm>
          <a:off x="6" y="1141592"/>
          <a:ext cx="1860106" cy="3558745"/>
        </a:xfrm>
        <a:prstGeom prst="wedgeRectCallout">
          <a:avLst>
            <a:gd name="adj1" fmla="val 62500"/>
            <a:gd name="adj2" fmla="val 20830"/>
          </a:avLst>
        </a:prstGeom>
        <a:solidFill>
          <a:schemeClr val="accent1">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t" anchorCtr="0">
          <a:noAutofit/>
        </a:bodyPr>
        <a:lstStyle/>
        <a:p>
          <a:pPr lvl="0" algn="r" defTabSz="889000" rtl="1">
            <a:lnSpc>
              <a:spcPct val="90000"/>
            </a:lnSpc>
            <a:spcBef>
              <a:spcPct val="0"/>
            </a:spcBef>
            <a:spcAft>
              <a:spcPct val="35000"/>
            </a:spcAft>
          </a:pPr>
          <a:r>
            <a:rPr lang="fa-IR" sz="2000" b="1" kern="1200" dirty="0" smtClean="0">
              <a:latin typeface="Times" pitchFamily="18" charset="0"/>
              <a:cs typeface="B Nazanin" pitchFamily="2" charset="-78"/>
            </a:rPr>
            <a:t>مفتولی یا تک لا : فقط از یک مفتول تشکیل شده اند و ممکن است که سطح مقطع آنها بصورت گرد یا مقطع غیر گرد باشد.</a:t>
          </a:r>
          <a:endParaRPr lang="en-US" sz="2000" b="1" kern="1200" dirty="0">
            <a:latin typeface="Times" pitchFamily="18" charset="0"/>
          </a:endParaRPr>
        </a:p>
      </dsp:txBody>
      <dsp:txXfrm>
        <a:off x="235867" y="1141592"/>
        <a:ext cx="1624245" cy="3558745"/>
      </dsp:txXfrm>
    </dsp:sp>
    <dsp:sp modelId="{9EA4FF90-EA5F-4601-A964-90D72BE393B3}">
      <dsp:nvSpPr>
        <dsp:cNvPr id="0" name=""/>
        <dsp:cNvSpPr/>
      </dsp:nvSpPr>
      <dsp:spPr>
        <a:xfrm>
          <a:off x="0" y="165895"/>
          <a:ext cx="1860106" cy="988689"/>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800100" rtl="1">
            <a:lnSpc>
              <a:spcPct val="100000"/>
            </a:lnSpc>
            <a:spcBef>
              <a:spcPct val="0"/>
            </a:spcBef>
            <a:spcAft>
              <a:spcPct val="35000"/>
            </a:spcAft>
          </a:pPr>
          <a:r>
            <a:rPr lang="fa-IR" sz="1800" b="1" kern="1200" dirty="0" smtClean="0">
              <a:latin typeface="Times" pitchFamily="18" charset="0"/>
              <a:cs typeface="B Nazanin" pitchFamily="2" charset="-78"/>
            </a:rPr>
            <a:t>هادی کلاس 1</a:t>
          </a:r>
          <a:endParaRPr lang="en-US" sz="1800" b="1" kern="1200" dirty="0" smtClean="0">
            <a:latin typeface="Times" pitchFamily="18" charset="0"/>
            <a:cs typeface="B Nazanin" pitchFamily="2" charset="-78"/>
          </a:endParaRPr>
        </a:p>
        <a:p>
          <a:pPr lvl="0" algn="ctr" defTabSz="800100" rtl="1">
            <a:lnSpc>
              <a:spcPct val="100000"/>
            </a:lnSpc>
            <a:spcBef>
              <a:spcPct val="0"/>
            </a:spcBef>
            <a:spcAft>
              <a:spcPct val="35000"/>
            </a:spcAft>
          </a:pPr>
          <a:r>
            <a:rPr lang="en-US" sz="1400" b="1" kern="1200" dirty="0" smtClean="0">
              <a:latin typeface="Times" pitchFamily="18" charset="0"/>
            </a:rPr>
            <a:t>(Solid)</a:t>
          </a:r>
          <a:endParaRPr lang="en-US" sz="1400" b="1" kern="1200" dirty="0">
            <a:latin typeface="Times" pitchFamily="18" charset="0"/>
          </a:endParaRPr>
        </a:p>
      </dsp:txBody>
      <dsp:txXfrm>
        <a:off x="0" y="165895"/>
        <a:ext cx="1860106" cy="9886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70F8D-18A5-454B-BA7F-A8414B6BF7A8}">
      <dsp:nvSpPr>
        <dsp:cNvPr id="0" name=""/>
        <dsp:cNvSpPr/>
      </dsp:nvSpPr>
      <dsp:spPr>
        <a:xfrm>
          <a:off x="305904" y="243230"/>
          <a:ext cx="7200000" cy="155295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748" tIns="354076" rIns="614748" bIns="120904" numCol="1" spcCol="1270" anchor="t" anchorCtr="0">
          <a:noAutofit/>
        </a:bodyPr>
        <a:lstStyle/>
        <a:p>
          <a:pPr marL="171450" lvl="1" indent="-171450" algn="r" defTabSz="755650" rtl="1">
            <a:lnSpc>
              <a:spcPct val="90000"/>
            </a:lnSpc>
            <a:spcBef>
              <a:spcPct val="0"/>
            </a:spcBef>
            <a:spcAft>
              <a:spcPct val="15000"/>
            </a:spcAft>
            <a:buChar char="••"/>
          </a:pPr>
          <a:r>
            <a:rPr lang="fa-IR" sz="1700" b="1" kern="1200" dirty="0" smtClean="0">
              <a:cs typeface="B Nazanin" pitchFamily="2" charset="-78"/>
            </a:rPr>
            <a:t>1- آرمور سیم</a:t>
          </a:r>
          <a:endParaRPr lang="en-US" sz="1700" b="1" kern="1200" dirty="0">
            <a:cs typeface="B Nazanin" pitchFamily="2" charset="-78"/>
          </a:endParaRPr>
        </a:p>
        <a:p>
          <a:pPr marL="171450" lvl="1" indent="-171450" algn="r" defTabSz="755650" rtl="1">
            <a:lnSpc>
              <a:spcPct val="90000"/>
            </a:lnSpc>
            <a:spcBef>
              <a:spcPct val="0"/>
            </a:spcBef>
            <a:spcAft>
              <a:spcPct val="15000"/>
            </a:spcAft>
            <a:buChar char="••"/>
          </a:pPr>
          <a:r>
            <a:rPr lang="fa-IR" sz="1700" b="1" kern="1200" dirty="0" smtClean="0">
              <a:cs typeface="B Nazanin" pitchFamily="2" charset="-78"/>
            </a:rPr>
            <a:t>2- آرمور نوار</a:t>
          </a:r>
          <a:endParaRPr lang="en-US" sz="1700" b="1" kern="1200" dirty="0">
            <a:cs typeface="B Nazanin" pitchFamily="2" charset="-78"/>
          </a:endParaRPr>
        </a:p>
        <a:p>
          <a:pPr marL="171450" lvl="1" indent="-171450" algn="r" defTabSz="755650" rtl="1">
            <a:lnSpc>
              <a:spcPct val="90000"/>
            </a:lnSpc>
            <a:spcBef>
              <a:spcPct val="0"/>
            </a:spcBef>
            <a:spcAft>
              <a:spcPct val="15000"/>
            </a:spcAft>
            <a:buChar char="••"/>
          </a:pPr>
          <a:r>
            <a:rPr lang="fa-IR" sz="1700" b="1" kern="1200" dirty="0" smtClean="0">
              <a:cs typeface="B Nazanin" pitchFamily="2" charset="-78"/>
            </a:rPr>
            <a:t>3- آرمور</a:t>
          </a:r>
          <a:r>
            <a:rPr lang="en-US" sz="1700" b="1" kern="1200" dirty="0" smtClean="0">
              <a:cs typeface="B Nazanin" pitchFamily="2" charset="-78"/>
            </a:rPr>
            <a:t> </a:t>
          </a:r>
          <a:r>
            <a:rPr lang="fa-IR" sz="1700" b="1" kern="1200" dirty="0" smtClean="0">
              <a:cs typeface="B Nazanin" pitchFamily="2" charset="-78"/>
            </a:rPr>
            <a:t>بافت</a:t>
          </a:r>
          <a:endParaRPr lang="en-US" sz="1700" b="1" kern="1200" dirty="0">
            <a:cs typeface="B Nazanin" pitchFamily="2" charset="-78"/>
          </a:endParaRPr>
        </a:p>
      </dsp:txBody>
      <dsp:txXfrm>
        <a:off x="305904" y="243230"/>
        <a:ext cx="7200000" cy="1552950"/>
      </dsp:txXfrm>
    </dsp:sp>
    <dsp:sp modelId="{1B53FD7A-325F-4B17-8F5A-636A5BE664A7}">
      <dsp:nvSpPr>
        <dsp:cNvPr id="0" name=""/>
        <dsp:cNvSpPr/>
      </dsp:nvSpPr>
      <dsp:spPr>
        <a:xfrm>
          <a:off x="5069371" y="0"/>
          <a:ext cx="2375978" cy="50184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r" defTabSz="1066800" rtl="1">
            <a:lnSpc>
              <a:spcPct val="90000"/>
            </a:lnSpc>
            <a:spcBef>
              <a:spcPct val="0"/>
            </a:spcBef>
            <a:spcAft>
              <a:spcPct val="35000"/>
            </a:spcAft>
          </a:pPr>
          <a:r>
            <a:rPr lang="fa-IR" sz="2400" b="1" kern="1200" dirty="0" smtClean="0">
              <a:cs typeface="B Nazanin" pitchFamily="2" charset="-78"/>
            </a:rPr>
            <a:t>1- آرمور</a:t>
          </a:r>
          <a:endParaRPr lang="en-US" sz="2400" b="1" kern="1200" dirty="0">
            <a:cs typeface="B Nazanin" pitchFamily="2" charset="-78"/>
          </a:endParaRPr>
        </a:p>
      </dsp:txBody>
      <dsp:txXfrm>
        <a:off x="5093869" y="24498"/>
        <a:ext cx="2326982" cy="452844"/>
      </dsp:txXfrm>
    </dsp:sp>
    <dsp:sp modelId="{9003F2D4-1521-425D-94FE-57629427E12F}">
      <dsp:nvSpPr>
        <dsp:cNvPr id="0" name=""/>
        <dsp:cNvSpPr/>
      </dsp:nvSpPr>
      <dsp:spPr>
        <a:xfrm>
          <a:off x="288003" y="2016224"/>
          <a:ext cx="7200000" cy="155295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4748" tIns="354076" rIns="614748" bIns="120904" numCol="1" spcCol="1270" anchor="t" anchorCtr="0">
          <a:noAutofit/>
        </a:bodyPr>
        <a:lstStyle/>
        <a:p>
          <a:pPr marL="171450" lvl="1" indent="-171450" algn="r" defTabSz="755650" rtl="1">
            <a:lnSpc>
              <a:spcPct val="90000"/>
            </a:lnSpc>
            <a:spcBef>
              <a:spcPct val="0"/>
            </a:spcBef>
            <a:spcAft>
              <a:spcPct val="15000"/>
            </a:spcAft>
            <a:buChar char="••"/>
          </a:pPr>
          <a:r>
            <a:rPr lang="fa-IR" sz="1700" b="1" kern="1200" dirty="0" smtClean="0">
              <a:cs typeface="B Nazanin" pitchFamily="2" charset="-78"/>
            </a:rPr>
            <a:t>1- اسکرین سیم</a:t>
          </a:r>
          <a:endParaRPr lang="en-US" sz="1700" b="1" kern="1200" dirty="0">
            <a:cs typeface="B Nazanin" pitchFamily="2" charset="-78"/>
          </a:endParaRPr>
        </a:p>
        <a:p>
          <a:pPr marL="171450" lvl="1" indent="-171450" algn="r" defTabSz="755650" rtl="1">
            <a:lnSpc>
              <a:spcPct val="90000"/>
            </a:lnSpc>
            <a:spcBef>
              <a:spcPct val="0"/>
            </a:spcBef>
            <a:spcAft>
              <a:spcPct val="15000"/>
            </a:spcAft>
            <a:buChar char="••"/>
          </a:pPr>
          <a:r>
            <a:rPr lang="fa-IR" sz="1700" b="1" kern="1200" dirty="0" smtClean="0">
              <a:cs typeface="B Nazanin" pitchFamily="2" charset="-78"/>
            </a:rPr>
            <a:t>2- اسکرین نوار</a:t>
          </a:r>
          <a:endParaRPr lang="en-US" sz="1700" b="1" kern="1200" dirty="0">
            <a:cs typeface="B Nazanin" pitchFamily="2" charset="-78"/>
          </a:endParaRPr>
        </a:p>
        <a:p>
          <a:pPr marL="171450" lvl="1" indent="-171450" algn="r" defTabSz="755650" rtl="1">
            <a:lnSpc>
              <a:spcPct val="90000"/>
            </a:lnSpc>
            <a:spcBef>
              <a:spcPct val="0"/>
            </a:spcBef>
            <a:spcAft>
              <a:spcPct val="15000"/>
            </a:spcAft>
            <a:buChar char="••"/>
          </a:pPr>
          <a:r>
            <a:rPr lang="fa-IR" sz="1700" b="1" kern="1200" dirty="0" smtClean="0">
              <a:cs typeface="B Nazanin" pitchFamily="2" charset="-78"/>
            </a:rPr>
            <a:t>3- اسکرین سیم و نوار</a:t>
          </a:r>
          <a:endParaRPr lang="en-US" sz="1700" b="1" kern="1200" dirty="0">
            <a:cs typeface="B Nazanin" pitchFamily="2" charset="-78"/>
          </a:endParaRPr>
        </a:p>
      </dsp:txBody>
      <dsp:txXfrm>
        <a:off x="288003" y="2016224"/>
        <a:ext cx="7200000" cy="1552950"/>
      </dsp:txXfrm>
    </dsp:sp>
    <dsp:sp modelId="{1A68A796-07A1-4D7D-8752-99632A162A19}">
      <dsp:nvSpPr>
        <dsp:cNvPr id="0" name=""/>
        <dsp:cNvSpPr/>
      </dsp:nvSpPr>
      <dsp:spPr>
        <a:xfrm>
          <a:off x="5069371" y="1825304"/>
          <a:ext cx="2375978" cy="50184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73" tIns="0" rIns="209573" bIns="0" numCol="1" spcCol="1270" anchor="ctr" anchorCtr="0">
          <a:noAutofit/>
        </a:bodyPr>
        <a:lstStyle/>
        <a:p>
          <a:pPr lvl="0" algn="r" defTabSz="1066800" rtl="1">
            <a:lnSpc>
              <a:spcPct val="90000"/>
            </a:lnSpc>
            <a:spcBef>
              <a:spcPct val="0"/>
            </a:spcBef>
            <a:spcAft>
              <a:spcPct val="35000"/>
            </a:spcAft>
          </a:pPr>
          <a:r>
            <a:rPr lang="fa-IR" sz="2400" b="1" kern="1200" dirty="0" smtClean="0">
              <a:cs typeface="B Nazanin" pitchFamily="2" charset="-78"/>
            </a:rPr>
            <a:t>2- اسکرین</a:t>
          </a:r>
          <a:endParaRPr lang="en-US" sz="2400" b="1" kern="1200" dirty="0">
            <a:cs typeface="B Nazanin" pitchFamily="2" charset="-78"/>
          </a:endParaRPr>
        </a:p>
      </dsp:txBody>
      <dsp:txXfrm>
        <a:off x="5093869" y="1849802"/>
        <a:ext cx="2326982"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E8F03-1DC3-4344-983C-60320E02E8EC}">
      <dsp:nvSpPr>
        <dsp:cNvPr id="0" name=""/>
        <dsp:cNvSpPr/>
      </dsp:nvSpPr>
      <dsp:spPr>
        <a:xfrm>
          <a:off x="0" y="556850"/>
          <a:ext cx="4986082" cy="694993"/>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lvl="0" algn="r" defTabSz="933450" rtl="1">
            <a:lnSpc>
              <a:spcPct val="90000"/>
            </a:lnSpc>
            <a:spcBef>
              <a:spcPct val="0"/>
            </a:spcBef>
            <a:spcAft>
              <a:spcPct val="35000"/>
            </a:spcAft>
          </a:pPr>
          <a:r>
            <a:rPr lang="fa-IR" sz="2100" kern="1200" dirty="0" smtClean="0">
              <a:latin typeface="Times" pitchFamily="18" charset="0"/>
              <a:cs typeface="B Nazanin" pitchFamily="2" charset="-78"/>
            </a:rPr>
            <a:t>1-  آرمور نوار (</a:t>
          </a:r>
          <a:r>
            <a:rPr lang="en-US" sz="2100" kern="1200" dirty="0" smtClean="0">
              <a:latin typeface="Times" pitchFamily="18" charset="0"/>
              <a:cs typeface="B Nazanin" pitchFamily="2" charset="-78"/>
            </a:rPr>
            <a:t>Tape</a:t>
          </a:r>
          <a:r>
            <a:rPr lang="fa-IR" sz="2100" kern="1200" dirty="0" smtClean="0">
              <a:latin typeface="Times" pitchFamily="18" charset="0"/>
              <a:cs typeface="B Nazanin" pitchFamily="2" charset="-78"/>
            </a:rPr>
            <a:t>)</a:t>
          </a:r>
          <a:endParaRPr lang="en-US" sz="2100" kern="1200" dirty="0">
            <a:latin typeface="Times" pitchFamily="18" charset="0"/>
            <a:cs typeface="B Nazanin" pitchFamily="2" charset="-78"/>
          </a:endParaRPr>
        </a:p>
      </dsp:txBody>
      <dsp:txXfrm>
        <a:off x="797773" y="556850"/>
        <a:ext cx="4188309" cy="694993"/>
      </dsp:txXfrm>
    </dsp:sp>
    <dsp:sp modelId="{682B8053-E2DF-46DF-AE12-AA827560A56F}">
      <dsp:nvSpPr>
        <dsp:cNvPr id="0" name=""/>
        <dsp:cNvSpPr/>
      </dsp:nvSpPr>
      <dsp:spPr>
        <a:xfrm>
          <a:off x="0" y="1300332"/>
          <a:ext cx="4986082" cy="694993"/>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lvl="0" algn="r" defTabSz="933450" rtl="1">
            <a:lnSpc>
              <a:spcPct val="90000"/>
            </a:lnSpc>
            <a:spcBef>
              <a:spcPct val="0"/>
            </a:spcBef>
            <a:spcAft>
              <a:spcPct val="35000"/>
            </a:spcAft>
          </a:pPr>
          <a:r>
            <a:rPr lang="fa-IR" sz="2100" kern="1200" dirty="0" smtClean="0">
              <a:latin typeface="Times" pitchFamily="18" charset="0"/>
              <a:cs typeface="B Nazanin" pitchFamily="2" charset="-78"/>
            </a:rPr>
            <a:t>2- آرمور سیم (</a:t>
          </a:r>
          <a:r>
            <a:rPr lang="en-US" sz="2100" kern="1200" dirty="0" smtClean="0">
              <a:latin typeface="Times" pitchFamily="18" charset="0"/>
              <a:cs typeface="B Nazanin" pitchFamily="2" charset="-78"/>
            </a:rPr>
            <a:t>Wire</a:t>
          </a:r>
          <a:r>
            <a:rPr lang="fa-IR" sz="2100" kern="1200" dirty="0" smtClean="0">
              <a:latin typeface="Times" pitchFamily="18" charset="0"/>
              <a:cs typeface="B Nazanin" pitchFamily="2" charset="-78"/>
            </a:rPr>
            <a:t>)</a:t>
          </a:r>
          <a:endParaRPr lang="en-US" sz="2100" kern="1200" dirty="0">
            <a:latin typeface="Times" pitchFamily="18" charset="0"/>
            <a:cs typeface="B Nazanin" pitchFamily="2" charset="-78"/>
          </a:endParaRPr>
        </a:p>
      </dsp:txBody>
      <dsp:txXfrm>
        <a:off x="797773" y="1300332"/>
        <a:ext cx="4188309" cy="694993"/>
      </dsp:txXfrm>
    </dsp:sp>
    <dsp:sp modelId="{4DE42A9C-F7CA-4A67-85D5-097DCD7B3EFC}">
      <dsp:nvSpPr>
        <dsp:cNvPr id="0" name=""/>
        <dsp:cNvSpPr/>
      </dsp:nvSpPr>
      <dsp:spPr>
        <a:xfrm>
          <a:off x="0" y="1951248"/>
          <a:ext cx="4986082" cy="694993"/>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r" defTabSz="711200" rtl="1">
            <a:lnSpc>
              <a:spcPct val="90000"/>
            </a:lnSpc>
            <a:spcBef>
              <a:spcPct val="0"/>
            </a:spcBef>
            <a:spcAft>
              <a:spcPct val="35000"/>
            </a:spcAft>
          </a:pPr>
          <a:r>
            <a:rPr lang="fa-IR" sz="1600" b="1" kern="1200" dirty="0" smtClean="0">
              <a:latin typeface="Times" pitchFamily="18" charset="0"/>
              <a:cs typeface="B Nazanin" pitchFamily="2" charset="-78"/>
            </a:rPr>
            <a:t>3- آرمور بافت (آرموری که جهت کابلهای با انعطاف بیشتر، بافته می شود.)</a:t>
          </a:r>
          <a:endParaRPr lang="en-US" sz="1600" b="1" kern="1200" dirty="0">
            <a:latin typeface="Times" pitchFamily="18" charset="0"/>
            <a:cs typeface="B Nazanin" pitchFamily="2" charset="-78"/>
          </a:endParaRPr>
        </a:p>
      </dsp:txBody>
      <dsp:txXfrm>
        <a:off x="797773" y="1951248"/>
        <a:ext cx="4188309" cy="694993"/>
      </dsp:txXfrm>
    </dsp:sp>
    <dsp:sp modelId="{39A67313-CCFA-4E2F-8A4D-057A1675D88D}">
      <dsp:nvSpPr>
        <dsp:cNvPr id="0" name=""/>
        <dsp:cNvSpPr/>
      </dsp:nvSpPr>
      <dsp:spPr>
        <a:xfrm>
          <a:off x="4848925" y="0"/>
          <a:ext cx="1271761" cy="1314633"/>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r>
            <a:rPr lang="fa-IR" sz="2700" kern="1200" dirty="0" smtClean="0">
              <a:latin typeface="Times" pitchFamily="18" charset="0"/>
              <a:cs typeface="B Nazanin" pitchFamily="2" charset="-78"/>
            </a:rPr>
            <a:t>انواع آرمور</a:t>
          </a:r>
          <a:endParaRPr lang="en-US" sz="2700" kern="1200" dirty="0">
            <a:latin typeface="Times" pitchFamily="18" charset="0"/>
            <a:cs typeface="B Nazanin" pitchFamily="2" charset="-78"/>
          </a:endParaRPr>
        </a:p>
      </dsp:txBody>
      <dsp:txXfrm>
        <a:off x="5035170" y="192524"/>
        <a:ext cx="899271" cy="9295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E8F03-1DC3-4344-983C-60320E02E8EC}">
      <dsp:nvSpPr>
        <dsp:cNvPr id="0" name=""/>
        <dsp:cNvSpPr/>
      </dsp:nvSpPr>
      <dsp:spPr>
        <a:xfrm>
          <a:off x="469387" y="882055"/>
          <a:ext cx="1705961" cy="394932"/>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r" defTabSz="711200" rtl="1">
            <a:lnSpc>
              <a:spcPct val="90000"/>
            </a:lnSpc>
            <a:spcBef>
              <a:spcPct val="0"/>
            </a:spcBef>
            <a:spcAft>
              <a:spcPct val="35000"/>
            </a:spcAft>
          </a:pPr>
          <a:r>
            <a:rPr lang="fa-IR" sz="1600" b="1" kern="1200" dirty="0" smtClean="0">
              <a:cs typeface="B Nazanin" pitchFamily="2" charset="-78"/>
            </a:rPr>
            <a:t>1- آلومینیوم</a:t>
          </a:r>
          <a:endParaRPr lang="en-US" sz="1600" b="1" kern="1200" dirty="0">
            <a:cs typeface="B Nazanin" pitchFamily="2" charset="-78"/>
          </a:endParaRPr>
        </a:p>
      </dsp:txBody>
      <dsp:txXfrm>
        <a:off x="742341" y="882055"/>
        <a:ext cx="1433007" cy="394932"/>
      </dsp:txXfrm>
    </dsp:sp>
    <dsp:sp modelId="{4DE42A9C-F7CA-4A67-85D5-097DCD7B3EFC}">
      <dsp:nvSpPr>
        <dsp:cNvPr id="0" name=""/>
        <dsp:cNvSpPr/>
      </dsp:nvSpPr>
      <dsp:spPr>
        <a:xfrm>
          <a:off x="469387" y="1333206"/>
          <a:ext cx="1705961" cy="395993"/>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r" defTabSz="711200" rtl="1">
            <a:lnSpc>
              <a:spcPct val="90000"/>
            </a:lnSpc>
            <a:spcBef>
              <a:spcPct val="0"/>
            </a:spcBef>
            <a:spcAft>
              <a:spcPct val="35000"/>
            </a:spcAft>
          </a:pPr>
          <a:r>
            <a:rPr lang="fa-IR" sz="1600" b="1" kern="1200" dirty="0" smtClean="0">
              <a:cs typeface="B Nazanin" pitchFamily="2" charset="-78"/>
            </a:rPr>
            <a:t>2- فولاد گالوانیزه</a:t>
          </a:r>
          <a:endParaRPr lang="en-US" sz="1600" b="1" kern="1200" dirty="0">
            <a:cs typeface="B Nazanin" pitchFamily="2" charset="-78"/>
          </a:endParaRPr>
        </a:p>
      </dsp:txBody>
      <dsp:txXfrm>
        <a:off x="742341" y="1333206"/>
        <a:ext cx="1433007" cy="395993"/>
      </dsp:txXfrm>
    </dsp:sp>
    <dsp:sp modelId="{39A67313-CCFA-4E2F-8A4D-057A1675D88D}">
      <dsp:nvSpPr>
        <dsp:cNvPr id="0" name=""/>
        <dsp:cNvSpPr/>
      </dsp:nvSpPr>
      <dsp:spPr>
        <a:xfrm>
          <a:off x="2088044" y="177980"/>
          <a:ext cx="1080307" cy="1116725"/>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rtl="1">
            <a:lnSpc>
              <a:spcPct val="90000"/>
            </a:lnSpc>
            <a:spcBef>
              <a:spcPct val="0"/>
            </a:spcBef>
            <a:spcAft>
              <a:spcPct val="35000"/>
            </a:spcAft>
          </a:pPr>
          <a:r>
            <a:rPr lang="fa-IR" sz="2200" kern="1200" dirty="0" smtClean="0">
              <a:cs typeface="B Nazanin" pitchFamily="2" charset="-78"/>
            </a:rPr>
            <a:t>جنس آرمور</a:t>
          </a:r>
          <a:endParaRPr lang="en-US" sz="2200" kern="1200" dirty="0">
            <a:cs typeface="B Nazanin" pitchFamily="2" charset="-78"/>
          </a:endParaRPr>
        </a:p>
      </dsp:txBody>
      <dsp:txXfrm>
        <a:off x="2246251" y="341521"/>
        <a:ext cx="763893" cy="7896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FBD00-3A2F-48D6-91C3-9A683C40462A}">
      <dsp:nvSpPr>
        <dsp:cNvPr id="0" name=""/>
        <dsp:cNvSpPr/>
      </dsp:nvSpPr>
      <dsp:spPr>
        <a:xfrm>
          <a:off x="435796" y="0"/>
          <a:ext cx="2187336" cy="2187305"/>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fa-IR" sz="3200" b="1" kern="1200" dirty="0" smtClean="0">
              <a:latin typeface="Times" pitchFamily="18" charset="0"/>
              <a:cs typeface="B Nazanin" pitchFamily="2" charset="-78"/>
            </a:rPr>
            <a:t>2- سیم </a:t>
          </a:r>
          <a:r>
            <a:rPr lang="en-US" sz="3200" b="1" kern="1200" dirty="0" smtClean="0">
              <a:latin typeface="Times" pitchFamily="18" charset="0"/>
              <a:cs typeface="B Nazanin" pitchFamily="2" charset="-78"/>
            </a:rPr>
            <a:t>(Wire)</a:t>
          </a:r>
          <a:endParaRPr lang="en-US" sz="3200" b="1" kern="1200" dirty="0">
            <a:latin typeface="Times" pitchFamily="18" charset="0"/>
            <a:cs typeface="B Nazanin" pitchFamily="2" charset="-78"/>
          </a:endParaRPr>
        </a:p>
      </dsp:txBody>
      <dsp:txXfrm>
        <a:off x="756124" y="320323"/>
        <a:ext cx="1546680" cy="1546659"/>
      </dsp:txXfrm>
    </dsp:sp>
    <dsp:sp modelId="{80DD9968-DECE-4065-A7A2-5D33A3243B0F}">
      <dsp:nvSpPr>
        <dsp:cNvPr id="0" name=""/>
        <dsp:cNvSpPr/>
      </dsp:nvSpPr>
      <dsp:spPr>
        <a:xfrm>
          <a:off x="1278159" y="1458811"/>
          <a:ext cx="2754294" cy="2187305"/>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fa-IR" sz="2800" b="1" kern="1200" dirty="0" smtClean="0">
              <a:latin typeface="Times" pitchFamily="18" charset="0"/>
              <a:cs typeface="B Nazanin" pitchFamily="2" charset="-78"/>
            </a:rPr>
            <a:t>3- سیم و نوار </a:t>
          </a:r>
          <a:r>
            <a:rPr lang="fa-IR" sz="2000" b="1" kern="1200" dirty="0" smtClean="0">
              <a:latin typeface="Times" pitchFamily="18" charset="0"/>
              <a:cs typeface="B Nazanin" pitchFamily="2" charset="-78"/>
            </a:rPr>
            <a:t>(</a:t>
          </a:r>
          <a:r>
            <a:rPr lang="en-US" sz="2000" b="1" kern="1200" dirty="0" smtClean="0">
              <a:latin typeface="Times" pitchFamily="18" charset="0"/>
              <a:cs typeface="B Nazanin" pitchFamily="2" charset="-78"/>
            </a:rPr>
            <a:t>Wire &amp; Tape</a:t>
          </a:r>
          <a:r>
            <a:rPr lang="fa-IR" sz="2000" b="1" kern="1200" dirty="0" smtClean="0">
              <a:latin typeface="Times" pitchFamily="18" charset="0"/>
              <a:cs typeface="B Nazanin" pitchFamily="2" charset="-78"/>
            </a:rPr>
            <a:t>)</a:t>
          </a:r>
          <a:endParaRPr lang="en-US" sz="2800" b="1" kern="1200" dirty="0">
            <a:latin typeface="Times" pitchFamily="18" charset="0"/>
            <a:cs typeface="B Nazanin" pitchFamily="2" charset="-78"/>
          </a:endParaRPr>
        </a:p>
      </dsp:txBody>
      <dsp:txXfrm>
        <a:off x="1681516" y="1779134"/>
        <a:ext cx="1947580" cy="1546659"/>
      </dsp:txXfrm>
    </dsp:sp>
    <dsp:sp modelId="{DA602961-797D-44B8-9B04-E9545BB348A7}">
      <dsp:nvSpPr>
        <dsp:cNvPr id="0" name=""/>
        <dsp:cNvSpPr/>
      </dsp:nvSpPr>
      <dsp:spPr>
        <a:xfrm>
          <a:off x="2686148" y="0"/>
          <a:ext cx="2187336" cy="2187305"/>
        </a:xfrm>
        <a:prstGeom prst="ellipse">
          <a:avLst/>
        </a:prstGeom>
        <a:solidFill>
          <a:schemeClr val="accent1">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fa-IR" sz="3200" b="1" kern="1200" dirty="0" smtClean="0">
              <a:latin typeface="Times" pitchFamily="18" charset="0"/>
              <a:cs typeface="B Nazanin" pitchFamily="2" charset="-78"/>
            </a:rPr>
            <a:t>1- نوار </a:t>
          </a:r>
          <a:r>
            <a:rPr lang="en-US" sz="3200" b="1" kern="1200" dirty="0" smtClean="0">
              <a:latin typeface="Times" pitchFamily="18" charset="0"/>
              <a:cs typeface="B Nazanin" pitchFamily="2" charset="-78"/>
            </a:rPr>
            <a:t>(Tape)</a:t>
          </a:r>
          <a:endParaRPr lang="en-US" sz="3200" b="1" kern="1200" dirty="0">
            <a:latin typeface="Times" pitchFamily="18" charset="0"/>
            <a:cs typeface="B Nazanin" pitchFamily="2" charset="-78"/>
          </a:endParaRPr>
        </a:p>
      </dsp:txBody>
      <dsp:txXfrm>
        <a:off x="3006476" y="320323"/>
        <a:ext cx="1546680" cy="1546659"/>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BB65D6-5DAB-4308-B29E-9E82CA75F827}" type="datetimeFigureOut">
              <a:rPr lang="en-US" smtClean="0"/>
              <a:t>6/22/2019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01E4D-DCC7-486D-9190-74D34A982D1A}" type="slidenum">
              <a:rPr lang="en-US" smtClean="0"/>
              <a:t>‹#›</a:t>
            </a:fld>
            <a:endParaRPr lang="en-US"/>
          </a:p>
        </p:txBody>
      </p:sp>
    </p:spTree>
    <p:extLst>
      <p:ext uri="{BB962C8B-B14F-4D97-AF65-F5344CB8AC3E}">
        <p14:creationId xmlns:p14="http://schemas.microsoft.com/office/powerpoint/2010/main" val="4105973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1</a:t>
            </a:fld>
            <a:endParaRPr lang="en-US"/>
          </a:p>
        </p:txBody>
      </p:sp>
    </p:spTree>
    <p:extLst>
      <p:ext uri="{BB962C8B-B14F-4D97-AF65-F5344CB8AC3E}">
        <p14:creationId xmlns:p14="http://schemas.microsoft.com/office/powerpoint/2010/main" val="3271515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47</a:t>
            </a:fld>
            <a:endParaRPr lang="en-US"/>
          </a:p>
        </p:txBody>
      </p:sp>
    </p:spTree>
    <p:extLst>
      <p:ext uri="{BB962C8B-B14F-4D97-AF65-F5344CB8AC3E}">
        <p14:creationId xmlns:p14="http://schemas.microsoft.com/office/powerpoint/2010/main" val="2701840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48</a:t>
            </a:fld>
            <a:endParaRPr lang="en-US"/>
          </a:p>
        </p:txBody>
      </p:sp>
    </p:spTree>
    <p:extLst>
      <p:ext uri="{BB962C8B-B14F-4D97-AF65-F5344CB8AC3E}">
        <p14:creationId xmlns:p14="http://schemas.microsoft.com/office/powerpoint/2010/main" val="270184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49</a:t>
            </a:fld>
            <a:endParaRPr lang="en-US"/>
          </a:p>
        </p:txBody>
      </p:sp>
    </p:spTree>
    <p:extLst>
      <p:ext uri="{BB962C8B-B14F-4D97-AF65-F5344CB8AC3E}">
        <p14:creationId xmlns:p14="http://schemas.microsoft.com/office/powerpoint/2010/main" val="2701840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50</a:t>
            </a:fld>
            <a:endParaRPr lang="en-US"/>
          </a:p>
        </p:txBody>
      </p:sp>
    </p:spTree>
    <p:extLst>
      <p:ext uri="{BB962C8B-B14F-4D97-AF65-F5344CB8AC3E}">
        <p14:creationId xmlns:p14="http://schemas.microsoft.com/office/powerpoint/2010/main" val="2701840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51</a:t>
            </a:fld>
            <a:endParaRPr lang="en-US"/>
          </a:p>
        </p:txBody>
      </p:sp>
    </p:spTree>
    <p:extLst>
      <p:ext uri="{BB962C8B-B14F-4D97-AF65-F5344CB8AC3E}">
        <p14:creationId xmlns:p14="http://schemas.microsoft.com/office/powerpoint/2010/main" val="270184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2</a:t>
            </a:fld>
            <a:endParaRPr lang="en-US"/>
          </a:p>
        </p:txBody>
      </p:sp>
    </p:spTree>
    <p:extLst>
      <p:ext uri="{BB962C8B-B14F-4D97-AF65-F5344CB8AC3E}">
        <p14:creationId xmlns:p14="http://schemas.microsoft.com/office/powerpoint/2010/main" val="3856463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29</a:t>
            </a:fld>
            <a:endParaRPr lang="en-US"/>
          </a:p>
        </p:txBody>
      </p:sp>
    </p:spTree>
    <p:extLst>
      <p:ext uri="{BB962C8B-B14F-4D97-AF65-F5344CB8AC3E}">
        <p14:creationId xmlns:p14="http://schemas.microsoft.com/office/powerpoint/2010/main" val="4067416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37</a:t>
            </a:fld>
            <a:endParaRPr lang="en-US"/>
          </a:p>
        </p:txBody>
      </p:sp>
    </p:spTree>
    <p:extLst>
      <p:ext uri="{BB962C8B-B14F-4D97-AF65-F5344CB8AC3E}">
        <p14:creationId xmlns:p14="http://schemas.microsoft.com/office/powerpoint/2010/main" val="406741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38</a:t>
            </a:fld>
            <a:endParaRPr lang="en-US"/>
          </a:p>
        </p:txBody>
      </p:sp>
    </p:spTree>
    <p:extLst>
      <p:ext uri="{BB962C8B-B14F-4D97-AF65-F5344CB8AC3E}">
        <p14:creationId xmlns:p14="http://schemas.microsoft.com/office/powerpoint/2010/main" val="4067416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41</a:t>
            </a:fld>
            <a:endParaRPr lang="en-US"/>
          </a:p>
        </p:txBody>
      </p:sp>
    </p:spTree>
    <p:extLst>
      <p:ext uri="{BB962C8B-B14F-4D97-AF65-F5344CB8AC3E}">
        <p14:creationId xmlns:p14="http://schemas.microsoft.com/office/powerpoint/2010/main" val="4067416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44</a:t>
            </a:fld>
            <a:endParaRPr lang="en-US"/>
          </a:p>
        </p:txBody>
      </p:sp>
    </p:spTree>
    <p:extLst>
      <p:ext uri="{BB962C8B-B14F-4D97-AF65-F5344CB8AC3E}">
        <p14:creationId xmlns:p14="http://schemas.microsoft.com/office/powerpoint/2010/main" val="406741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45</a:t>
            </a:fld>
            <a:endParaRPr lang="en-US"/>
          </a:p>
        </p:txBody>
      </p:sp>
    </p:spTree>
    <p:extLst>
      <p:ext uri="{BB962C8B-B14F-4D97-AF65-F5344CB8AC3E}">
        <p14:creationId xmlns:p14="http://schemas.microsoft.com/office/powerpoint/2010/main" val="2701840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1E4D-DCC7-486D-9190-74D34A982D1A}" type="slidenum">
              <a:rPr lang="en-US" smtClean="0"/>
              <a:t>46</a:t>
            </a:fld>
            <a:endParaRPr lang="en-US"/>
          </a:p>
        </p:txBody>
      </p:sp>
    </p:spTree>
    <p:extLst>
      <p:ext uri="{BB962C8B-B14F-4D97-AF65-F5344CB8AC3E}">
        <p14:creationId xmlns:p14="http://schemas.microsoft.com/office/powerpoint/2010/main" val="2701840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69AD606-69BB-48B8-944F-A5B5AF4274AA}" type="datetimeFigureOut">
              <a:rPr lang="fa-IR" smtClean="0"/>
              <a:pPr/>
              <a:t>1440/10/19</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CCF5ADD-D0BB-4018-9E87-77EEB98B8324}"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69AD606-69BB-48B8-944F-A5B5AF4274AA}" type="datetimeFigureOut">
              <a:rPr lang="fa-IR" smtClean="0"/>
              <a:pPr/>
              <a:t>1440/10/19</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1CCF5ADD-D0BB-4018-9E87-77EEB98B8324}"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69AD606-69BB-48B8-944F-A5B5AF4274AA}" type="datetimeFigureOut">
              <a:rPr lang="fa-IR" smtClean="0"/>
              <a:pPr/>
              <a:t>1440/10/19</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1CCF5ADD-D0BB-4018-9E87-77EEB98B8324}"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69AD606-69BB-48B8-944F-A5B5AF4274AA}" type="datetimeFigureOut">
              <a:rPr lang="fa-IR" smtClean="0"/>
              <a:pPr/>
              <a:t>1440/10/19</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1CCF5ADD-D0BB-4018-9E87-77EEB98B8324}" type="slidenum">
              <a:rPr lang="fa-IR" smtClean="0"/>
              <a:pPr/>
              <a:t>‹#›</a:t>
            </a:fld>
            <a:endParaRPr lang="fa-I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69AD606-69BB-48B8-944F-A5B5AF4274AA}" type="datetimeFigureOut">
              <a:rPr lang="fa-IR" smtClean="0"/>
              <a:pPr/>
              <a:t>1440/10/19</a:t>
            </a:fld>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1CCF5ADD-D0BB-4018-9E87-77EEB98B8324}" type="slidenum">
              <a:rPr lang="fa-IR" smtClean="0"/>
              <a:pPr/>
              <a:t>‹#›</a:t>
            </a:fld>
            <a:endParaRPr lang="fa-I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69AD606-69BB-48B8-944F-A5B5AF4274AA}" type="datetimeFigureOut">
              <a:rPr lang="fa-IR" smtClean="0"/>
              <a:pPr/>
              <a:t>1440/10/19</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1CCF5ADD-D0BB-4018-9E87-77EEB98B8324}" type="slidenum">
              <a:rPr lang="fa-IR" smtClean="0"/>
              <a:pPr/>
              <a:t>‹#›</a:t>
            </a:fld>
            <a:endParaRPr lang="fa-I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69AD606-69BB-48B8-944F-A5B5AF4274AA}" type="datetimeFigureOut">
              <a:rPr lang="fa-IR" smtClean="0"/>
              <a:pPr/>
              <a:t>1440/10/19</a:t>
            </a:fld>
            <a:endParaRPr lang="fa-IR"/>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1CCF5ADD-D0BB-4018-9E87-77EEB98B8324}"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69AD606-69BB-48B8-944F-A5B5AF4274AA}" type="datetimeFigureOut">
              <a:rPr lang="fa-IR" smtClean="0"/>
              <a:pPr/>
              <a:t>1440/10/19</a:t>
            </a:fld>
            <a:endParaRPr lang="fa-IR"/>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1CCF5ADD-D0BB-4018-9E87-77EEB98B8324}" type="slidenum">
              <a:rPr lang="fa-IR" smtClean="0"/>
              <a:pPr/>
              <a:t>‹#›</a:t>
            </a:fld>
            <a:endParaRPr lang="fa-I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69AD606-69BB-48B8-944F-A5B5AF4274AA}" type="datetimeFigureOut">
              <a:rPr lang="fa-IR" smtClean="0"/>
              <a:pPr/>
              <a:t>1440/10/19</a:t>
            </a:fld>
            <a:endParaRPr lang="fa-IR"/>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1CCF5ADD-D0BB-4018-9E87-77EEB98B8324}"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F69AD606-69BB-48B8-944F-A5B5AF4274AA}" type="datetimeFigureOut">
              <a:rPr lang="fa-IR" smtClean="0"/>
              <a:pPr/>
              <a:t>1440/10/19</a:t>
            </a:fld>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1CCF5ADD-D0BB-4018-9E87-77EEB98B8324}"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69AD606-69BB-48B8-944F-A5B5AF4274AA}" type="datetimeFigureOut">
              <a:rPr lang="fa-IR" smtClean="0"/>
              <a:pPr/>
              <a:t>1440/10/19</a:t>
            </a:fld>
            <a:endParaRPr lang="fa-I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CCF5ADD-D0BB-4018-9E87-77EEB98B8324}" type="slidenum">
              <a:rPr lang="fa-IR" smtClean="0"/>
              <a:pPr/>
              <a:t>‹#›</a:t>
            </a:fld>
            <a:endParaRPr lang="fa-I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69AD606-69BB-48B8-944F-A5B5AF4274AA}" type="datetimeFigureOut">
              <a:rPr lang="fa-IR" smtClean="0"/>
              <a:pPr/>
              <a:t>1440/10/19</a:t>
            </a:fld>
            <a:endParaRPr lang="fa-I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a-I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CCF5ADD-D0BB-4018-9E87-77EEB98B8324}"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5.xml"/><Relationship Id="rId7" Type="http://schemas.openxmlformats.org/officeDocument/2006/relationships/image" Target="../media/image3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9027" y="1589850"/>
            <a:ext cx="8029437" cy="734509"/>
          </a:xfrm>
        </p:spPr>
        <p:txBody>
          <a:bodyPr>
            <a:normAutofit fontScale="90000"/>
          </a:bodyPr>
          <a:lstStyle/>
          <a:p>
            <a:pPr algn="l"/>
            <a:r>
              <a:rPr lang="fa-IR" sz="5400" dirty="0" smtClean="0">
                <a:cs typeface="B Nazanin" pitchFamily="2" charset="-78"/>
              </a:rPr>
              <a:t>معرفی فرایندهای تولید سیم و کابل </a:t>
            </a:r>
            <a:endParaRPr lang="fa-IR" sz="5400" dirty="0">
              <a:cs typeface="B Nazanin" pitchFamily="2" charset="-78"/>
            </a:endParaRPr>
          </a:p>
        </p:txBody>
      </p:sp>
      <p:sp>
        <p:nvSpPr>
          <p:cNvPr id="3" name="Subtitle 2"/>
          <p:cNvSpPr>
            <a:spLocks noGrp="1"/>
          </p:cNvSpPr>
          <p:nvPr>
            <p:ph type="subTitle" idx="1"/>
          </p:nvPr>
        </p:nvSpPr>
        <p:spPr>
          <a:xfrm>
            <a:off x="2640856" y="4797152"/>
            <a:ext cx="936104" cy="360040"/>
          </a:xfrm>
        </p:spPr>
        <p:txBody>
          <a:bodyPr>
            <a:normAutofit fontScale="40000" lnSpcReduction="20000"/>
          </a:bodyPr>
          <a:lstStyle/>
          <a:p>
            <a:pPr algn="ctr"/>
            <a:r>
              <a:rPr lang="fa-IR" sz="4800" b="1" dirty="0" smtClean="0">
                <a:cs typeface="B Nazanin" pitchFamily="2" charset="-78"/>
              </a:rPr>
              <a:t>بهار96</a:t>
            </a:r>
            <a:endParaRPr lang="fa-IR" sz="4800" b="1" dirty="0">
              <a:cs typeface="B Nazanin" pitchFamily="2" charset="-78"/>
            </a:endParaRPr>
          </a:p>
        </p:txBody>
      </p:sp>
      <p:sp>
        <p:nvSpPr>
          <p:cNvPr id="4" name="TextBox 3"/>
          <p:cNvSpPr txBox="1"/>
          <p:nvPr/>
        </p:nvSpPr>
        <p:spPr>
          <a:xfrm>
            <a:off x="6105912" y="404664"/>
            <a:ext cx="2664296" cy="923330"/>
          </a:xfrm>
          <a:prstGeom prst="rect">
            <a:avLst/>
          </a:prstGeom>
          <a:noFill/>
        </p:spPr>
        <p:txBody>
          <a:bodyPr wrap="square" rtlCol="1">
            <a:spAutoFit/>
          </a:bodyPr>
          <a:lstStyle/>
          <a:p>
            <a:r>
              <a:rPr lang="fa-IR" sz="5400" b="1" dirty="0" smtClean="0">
                <a:solidFill>
                  <a:srgbClr val="7030A0"/>
                </a:solidFill>
                <a:cs typeface="B Titr" pitchFamily="2" charset="-78"/>
              </a:rPr>
              <a:t>بنام خدا</a:t>
            </a:r>
            <a:endParaRPr lang="fa-IR" sz="5400" b="1" dirty="0">
              <a:solidFill>
                <a:srgbClr val="7030A0"/>
              </a:solidFill>
              <a:cs typeface="B Titr" pitchFamily="2" charset="-78"/>
            </a:endParaRPr>
          </a:p>
        </p:txBody>
      </p:sp>
      <p:sp>
        <p:nvSpPr>
          <p:cNvPr id="5" name="Title 1"/>
          <p:cNvSpPr txBox="1">
            <a:spLocks/>
          </p:cNvSpPr>
          <p:nvPr/>
        </p:nvSpPr>
        <p:spPr>
          <a:xfrm>
            <a:off x="971600" y="2466014"/>
            <a:ext cx="4014718" cy="813357"/>
          </a:xfrm>
          <a:prstGeom prst="rect">
            <a:avLst/>
          </a:prstGeom>
        </p:spPr>
        <p:txBody>
          <a:bodyPr vert="horz" anchor="b">
            <a:normAutofit fontScale="90000" lnSpcReduction="10000"/>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l"/>
            <a:r>
              <a:rPr lang="fa-IR" sz="5400" dirty="0" smtClean="0">
                <a:cs typeface="B Nazanin" pitchFamily="2" charset="-78"/>
              </a:rPr>
              <a:t>شرکت کابل متال</a:t>
            </a:r>
            <a:endParaRPr lang="fa-IR" sz="5400" dirty="0">
              <a:cs typeface="B Nazanin" pitchFamily="2" charset="-78"/>
            </a:endParaRPr>
          </a:p>
        </p:txBody>
      </p:sp>
    </p:spTree>
    <p:extLst>
      <p:ext uri="{BB962C8B-B14F-4D97-AF65-F5344CB8AC3E}">
        <p14:creationId xmlns:p14="http://schemas.microsoft.com/office/powerpoint/2010/main" val="19753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44824"/>
            <a:ext cx="8229600" cy="3240360"/>
          </a:xfrm>
        </p:spPr>
        <p:txBody>
          <a:bodyPr>
            <a:normAutofit fontScale="92500" lnSpcReduction="20000"/>
          </a:bodyPr>
          <a:lstStyle/>
          <a:p>
            <a:pPr algn="justLow" rtl="1">
              <a:lnSpc>
                <a:spcPct val="150000"/>
              </a:lnSpc>
            </a:pPr>
            <a:r>
              <a:rPr lang="fa-IR" dirty="0" smtClean="0">
                <a:cs typeface="B Nazanin" pitchFamily="2" charset="-78"/>
              </a:rPr>
              <a:t>برای کشش مفتول و تغییر سایز مفتول مس</a:t>
            </a:r>
            <a:r>
              <a:rPr lang="fa-IR" dirty="0">
                <a:cs typeface="B Nazanin" pitchFamily="2" charset="-78"/>
              </a:rPr>
              <a:t> </a:t>
            </a:r>
            <a:r>
              <a:rPr lang="fa-IR" dirty="0" smtClean="0">
                <a:cs typeface="B Nazanin" pitchFamily="2" charset="-78"/>
              </a:rPr>
              <a:t>یا آلومینیوم، از دستگاههای </a:t>
            </a:r>
            <a:r>
              <a:rPr lang="fa-IR" dirty="0" smtClean="0">
                <a:solidFill>
                  <a:srgbClr val="7030A0"/>
                </a:solidFill>
                <a:cs typeface="B Nazanin" pitchFamily="2" charset="-78"/>
              </a:rPr>
              <a:t>کشش راد</a:t>
            </a:r>
            <a:r>
              <a:rPr lang="fa-IR" dirty="0" smtClean="0">
                <a:cs typeface="B Nazanin" pitchFamily="2" charset="-78"/>
              </a:rPr>
              <a:t>،</a:t>
            </a:r>
            <a:r>
              <a:rPr lang="fa-IR" dirty="0" smtClean="0">
                <a:solidFill>
                  <a:srgbClr val="7030A0"/>
                </a:solidFill>
                <a:cs typeface="B Nazanin" pitchFamily="2" charset="-78"/>
              </a:rPr>
              <a:t> فاین </a:t>
            </a:r>
            <a:r>
              <a:rPr lang="fa-IR" dirty="0" smtClean="0">
                <a:cs typeface="B Nazanin" pitchFamily="2" charset="-78"/>
              </a:rPr>
              <a:t>و</a:t>
            </a:r>
            <a:r>
              <a:rPr lang="fa-IR" dirty="0" smtClean="0">
                <a:solidFill>
                  <a:srgbClr val="7030A0"/>
                </a:solidFill>
                <a:cs typeface="B Nazanin" pitchFamily="2" charset="-78"/>
              </a:rPr>
              <a:t> مولتی وایر </a:t>
            </a:r>
            <a:r>
              <a:rPr lang="fa-IR" dirty="0" smtClean="0">
                <a:cs typeface="B Nazanin" pitchFamily="2" charset="-78"/>
              </a:rPr>
              <a:t>استفاده می شود.</a:t>
            </a:r>
          </a:p>
          <a:p>
            <a:pPr algn="justLow" rtl="1">
              <a:lnSpc>
                <a:spcPct val="150000"/>
              </a:lnSpc>
            </a:pPr>
            <a:r>
              <a:rPr lang="fa-IR" dirty="0" smtClean="0">
                <a:cs typeface="B Nazanin" pitchFamily="2" charset="-78"/>
              </a:rPr>
              <a:t>دستگاه های </a:t>
            </a:r>
            <a:r>
              <a:rPr lang="fa-IR" dirty="0" smtClean="0">
                <a:solidFill>
                  <a:srgbClr val="7030A0"/>
                </a:solidFill>
                <a:cs typeface="B Nazanin" pitchFamily="2" charset="-78"/>
              </a:rPr>
              <a:t>کشش راد، فاین </a:t>
            </a:r>
            <a:r>
              <a:rPr lang="fa-IR" dirty="0" smtClean="0">
                <a:cs typeface="B Nazanin" pitchFamily="2" charset="-78"/>
              </a:rPr>
              <a:t>و </a:t>
            </a:r>
            <a:r>
              <a:rPr lang="fa-IR" dirty="0" smtClean="0">
                <a:solidFill>
                  <a:srgbClr val="7030A0"/>
                </a:solidFill>
                <a:cs typeface="B Nazanin" pitchFamily="2" charset="-78"/>
              </a:rPr>
              <a:t>مولتی وایر </a:t>
            </a:r>
            <a:r>
              <a:rPr lang="fa-IR" dirty="0" smtClean="0">
                <a:cs typeface="B Nazanin" pitchFamily="2" charset="-78"/>
              </a:rPr>
              <a:t>از دو قسمت </a:t>
            </a:r>
            <a:r>
              <a:rPr lang="fa-IR" dirty="0" smtClean="0">
                <a:solidFill>
                  <a:srgbClr val="FF0000"/>
                </a:solidFill>
                <a:cs typeface="B Nazanin" pitchFamily="2" charset="-78"/>
              </a:rPr>
              <a:t>کشش</a:t>
            </a:r>
            <a:r>
              <a:rPr lang="fa-IR" dirty="0" smtClean="0">
                <a:solidFill>
                  <a:srgbClr val="7030A0"/>
                </a:solidFill>
                <a:cs typeface="B Nazanin" pitchFamily="2" charset="-78"/>
              </a:rPr>
              <a:t> </a:t>
            </a:r>
            <a:r>
              <a:rPr lang="fa-IR" dirty="0" smtClean="0">
                <a:cs typeface="B Nazanin" pitchFamily="2" charset="-78"/>
              </a:rPr>
              <a:t>و</a:t>
            </a:r>
            <a:r>
              <a:rPr lang="fa-IR" dirty="0" smtClean="0">
                <a:solidFill>
                  <a:srgbClr val="7030A0"/>
                </a:solidFill>
                <a:cs typeface="B Nazanin" pitchFamily="2" charset="-78"/>
              </a:rPr>
              <a:t> </a:t>
            </a:r>
            <a:r>
              <a:rPr lang="fa-IR" dirty="0" smtClean="0">
                <a:solidFill>
                  <a:srgbClr val="FF0000"/>
                </a:solidFill>
                <a:cs typeface="B Nazanin" pitchFamily="2" charset="-78"/>
              </a:rPr>
              <a:t>آنیلـر</a:t>
            </a:r>
            <a:r>
              <a:rPr lang="fa-IR" dirty="0" smtClean="0">
                <a:solidFill>
                  <a:srgbClr val="7030A0"/>
                </a:solidFill>
                <a:cs typeface="B Nazanin" pitchFamily="2" charset="-78"/>
              </a:rPr>
              <a:t> </a:t>
            </a:r>
            <a:r>
              <a:rPr lang="fa-IR" dirty="0" smtClean="0">
                <a:cs typeface="B Nazanin" pitchFamily="2" charset="-78"/>
              </a:rPr>
              <a:t>تشکیل شده اند و این دستگاه ها یک نوع عملیات را انجام می دهند، و تنها از لحاظ تبدیل سایز با هم فرق می کنند. </a:t>
            </a:r>
          </a:p>
          <a:p>
            <a:pPr marL="109728" indent="0" algn="justLow" rtl="1">
              <a:lnSpc>
                <a:spcPct val="150000"/>
              </a:lnSpc>
              <a:buNone/>
            </a:pPr>
            <a:r>
              <a:rPr lang="fa-IR" dirty="0" smtClean="0">
                <a:cs typeface="B Nazanin" pitchFamily="2" charset="-78"/>
              </a:rPr>
              <a:t>(یک نوع عملیات با ورودی و خروجی متفاوت</a:t>
            </a:r>
            <a:r>
              <a:rPr lang="en-US" dirty="0" smtClean="0">
                <a:cs typeface="B Nazanin" pitchFamily="2" charset="-78"/>
              </a:rPr>
              <a:t> </a:t>
            </a:r>
            <a:r>
              <a:rPr lang="fa-IR" dirty="0" smtClean="0">
                <a:cs typeface="B Nazanin" pitchFamily="2" charset="-78"/>
              </a:rPr>
              <a:t>را شامل می شوند.)</a:t>
            </a:r>
          </a:p>
        </p:txBody>
      </p:sp>
      <p:sp>
        <p:nvSpPr>
          <p:cNvPr id="6" name="Title 2"/>
          <p:cNvSpPr>
            <a:spLocks noGrp="1"/>
          </p:cNvSpPr>
          <p:nvPr>
            <p:ph type="title"/>
          </p:nvPr>
        </p:nvSpPr>
        <p:spPr>
          <a:xfrm>
            <a:off x="4788024" y="817548"/>
            <a:ext cx="4042792" cy="523220"/>
          </a:xfrm>
          <a:noFill/>
        </p:spPr>
        <p:txBody>
          <a:bodyPr wrap="square" rtlCol="1">
            <a:spAutoFit/>
          </a:bodyPr>
          <a:lstStyle/>
          <a:p>
            <a:pPr algn="r" rtl="1"/>
            <a:r>
              <a:rPr lang="fa-IR" sz="2800" dirty="0" smtClean="0">
                <a:solidFill>
                  <a:srgbClr val="7030A0"/>
                </a:solidFill>
                <a:latin typeface="+mn-lt"/>
                <a:ea typeface="+mn-ea"/>
                <a:cs typeface="B Titr" pitchFamily="2" charset="-78"/>
              </a:rPr>
              <a:t>1- مراحل </a:t>
            </a:r>
            <a:r>
              <a:rPr lang="fa-IR" sz="2800" dirty="0">
                <a:solidFill>
                  <a:srgbClr val="7030A0"/>
                </a:solidFill>
                <a:latin typeface="+mn-lt"/>
                <a:ea typeface="+mn-ea"/>
                <a:cs typeface="B Titr" pitchFamily="2" charset="-78"/>
              </a:rPr>
              <a:t>كشش و آنیل مفتول</a:t>
            </a:r>
          </a:p>
        </p:txBody>
      </p:sp>
      <p:sp>
        <p:nvSpPr>
          <p:cNvPr id="8" name="Title 2"/>
          <p:cNvSpPr txBox="1">
            <a:spLocks/>
          </p:cNvSpPr>
          <p:nvPr/>
        </p:nvSpPr>
        <p:spPr>
          <a:xfrm>
            <a:off x="5352887" y="169476"/>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84222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4788024" y="1052736"/>
            <a:ext cx="4042792" cy="523220"/>
          </a:xfrm>
          <a:noFill/>
        </p:spPr>
        <p:txBody>
          <a:bodyPr wrap="square" rtlCol="1">
            <a:spAutoFit/>
          </a:bodyPr>
          <a:lstStyle/>
          <a:p>
            <a:pPr algn="r" rtl="1"/>
            <a:r>
              <a:rPr lang="fa-IR" sz="2800" dirty="0" smtClean="0">
                <a:solidFill>
                  <a:srgbClr val="7030A0"/>
                </a:solidFill>
                <a:latin typeface="+mn-lt"/>
                <a:ea typeface="+mn-ea"/>
                <a:cs typeface="B Titr" pitchFamily="2" charset="-78"/>
              </a:rPr>
              <a:t>1- مراحل </a:t>
            </a:r>
            <a:r>
              <a:rPr lang="fa-IR" sz="2800" dirty="0">
                <a:solidFill>
                  <a:srgbClr val="7030A0"/>
                </a:solidFill>
                <a:latin typeface="+mn-lt"/>
                <a:ea typeface="+mn-ea"/>
                <a:cs typeface="B Titr" pitchFamily="2" charset="-78"/>
              </a:rPr>
              <a:t>كشش و آنیل مفتول</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3164954" cy="353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276872"/>
            <a:ext cx="4352925"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2"/>
          <p:cNvSpPr txBox="1">
            <a:spLocks/>
          </p:cNvSpPr>
          <p:nvPr/>
        </p:nvSpPr>
        <p:spPr>
          <a:xfrm>
            <a:off x="5148065" y="1815207"/>
            <a:ext cx="3488828" cy="461665"/>
          </a:xfrm>
          <a:prstGeom prst="rect">
            <a:avLst/>
          </a:prstGeom>
          <a:noFill/>
        </p:spPr>
        <p:txBody>
          <a:bodyPr vert="horz" wrap="square" rtlCol="1" anchor="ctr">
            <a:spAutoFit/>
            <a:scene3d>
              <a:camera prst="orthographicFront"/>
              <a:lightRig rig="soft" dir="t"/>
            </a:scene3d>
            <a:sp3d prstMaterial="softEdge">
              <a:bevelT w="25400" h="25400"/>
            </a:sp3d>
          </a:bodyPr>
          <a:lstStyle>
            <a:defPPr>
              <a:defRPr lang="fa-IR"/>
            </a:defPPr>
            <a:lvl1pPr>
              <a:spcBef>
                <a:spcPct val="0"/>
              </a:spcBef>
              <a:buNone/>
              <a:defRPr kumimoji="0" sz="2400" b="0">
                <a:effectLst>
                  <a:outerShdw blurRad="31750" dist="25400" dir="5400000" algn="tl" rotWithShape="0">
                    <a:srgbClr val="000000">
                      <a:alpha val="25000"/>
                    </a:srgbClr>
                  </a:outerShdw>
                </a:effectLst>
                <a:cs typeface="B Nazanin" pitchFamily="2" charset="-78"/>
              </a:defRPr>
            </a:lvl1pPr>
          </a:lstStyle>
          <a:p>
            <a:r>
              <a:rPr lang="fa-IR" b="1" dirty="0"/>
              <a:t>مفتول آلومینیوم </a:t>
            </a:r>
            <a:r>
              <a:rPr lang="fa-IR" b="1" dirty="0" smtClean="0"/>
              <a:t>9.5 </a:t>
            </a:r>
            <a:r>
              <a:rPr lang="fa-IR" b="1" dirty="0"/>
              <a:t>میلی متر</a:t>
            </a:r>
          </a:p>
        </p:txBody>
      </p:sp>
      <p:sp>
        <p:nvSpPr>
          <p:cNvPr id="10" name="Title 2"/>
          <p:cNvSpPr txBox="1">
            <a:spLocks/>
          </p:cNvSpPr>
          <p:nvPr/>
        </p:nvSpPr>
        <p:spPr>
          <a:xfrm>
            <a:off x="827584" y="987538"/>
            <a:ext cx="3164954" cy="46166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400" dirty="0" smtClean="0">
                <a:solidFill>
                  <a:schemeClr val="tx1"/>
                </a:solidFill>
                <a:latin typeface="+mn-lt"/>
                <a:ea typeface="+mn-ea"/>
                <a:cs typeface="B Nazanin" pitchFamily="2" charset="-78"/>
              </a:rPr>
              <a:t>مفتول مس 8 میلی متر</a:t>
            </a:r>
            <a:endParaRPr lang="fa-IR" sz="2400" dirty="0">
              <a:solidFill>
                <a:schemeClr val="tx1"/>
              </a:solidFill>
              <a:latin typeface="+mn-lt"/>
              <a:ea typeface="+mn-ea"/>
              <a:cs typeface="B Nazanin" pitchFamily="2" charset="-78"/>
            </a:endParaRPr>
          </a:p>
        </p:txBody>
      </p:sp>
      <p:sp>
        <p:nvSpPr>
          <p:cNvPr id="11" name="Title 2"/>
          <p:cNvSpPr txBox="1">
            <a:spLocks/>
          </p:cNvSpPr>
          <p:nvPr/>
        </p:nvSpPr>
        <p:spPr>
          <a:xfrm>
            <a:off x="5352887" y="18864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174829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8024" y="745540"/>
            <a:ext cx="4042792" cy="523220"/>
          </a:xfrm>
          <a:noFill/>
        </p:spPr>
        <p:txBody>
          <a:bodyPr wrap="square" rtlCol="1">
            <a:spAutoFit/>
          </a:bodyPr>
          <a:lstStyle/>
          <a:p>
            <a:pPr algn="r" rtl="1"/>
            <a:r>
              <a:rPr lang="fa-IR" sz="2800" dirty="0" smtClean="0">
                <a:solidFill>
                  <a:srgbClr val="7030A0"/>
                </a:solidFill>
                <a:latin typeface="+mn-lt"/>
                <a:ea typeface="+mn-ea"/>
                <a:cs typeface="B Titr" pitchFamily="2" charset="-78"/>
              </a:rPr>
              <a:t>1- مراحل </a:t>
            </a:r>
            <a:r>
              <a:rPr lang="fa-IR" sz="2800" dirty="0">
                <a:solidFill>
                  <a:srgbClr val="7030A0"/>
                </a:solidFill>
                <a:latin typeface="+mn-lt"/>
                <a:ea typeface="+mn-ea"/>
                <a:cs typeface="B Titr" pitchFamily="2" charset="-78"/>
              </a:rPr>
              <a:t>كشش و آنیل مفتول</a:t>
            </a:r>
          </a:p>
        </p:txBody>
      </p:sp>
      <p:sp>
        <p:nvSpPr>
          <p:cNvPr id="5" name="Rectangle 4"/>
          <p:cNvSpPr/>
          <p:nvPr/>
        </p:nvSpPr>
        <p:spPr>
          <a:xfrm>
            <a:off x="467544" y="1473165"/>
            <a:ext cx="8172400" cy="3323987"/>
          </a:xfrm>
          <a:prstGeom prst="rect">
            <a:avLst/>
          </a:prstGeom>
        </p:spPr>
        <p:txBody>
          <a:bodyPr wrap="square">
            <a:spAutoFit/>
          </a:bodyPr>
          <a:lstStyle/>
          <a:p>
            <a:pPr algn="justLow">
              <a:lnSpc>
                <a:spcPct val="150000"/>
              </a:lnSpc>
            </a:pPr>
            <a:r>
              <a:rPr lang="fa-IR" sz="2800" dirty="0">
                <a:solidFill>
                  <a:srgbClr val="7030A0"/>
                </a:solidFill>
                <a:latin typeface="Times" pitchFamily="18" charset="0"/>
                <a:cs typeface="B Nazanin" pitchFamily="2" charset="-78"/>
              </a:rPr>
              <a:t>کشش راد </a:t>
            </a:r>
            <a:r>
              <a:rPr lang="fa-IR" sz="2800" dirty="0">
                <a:latin typeface="Times" pitchFamily="18" charset="0"/>
                <a:cs typeface="B Nazanin" pitchFamily="2" charset="-78"/>
              </a:rPr>
              <a:t>دستگاه مادر در كابل سازي </a:t>
            </a:r>
            <a:r>
              <a:rPr lang="fa-IR" sz="2800" dirty="0" smtClean="0">
                <a:latin typeface="Times" pitchFamily="18" charset="0"/>
                <a:cs typeface="B Nazanin" pitchFamily="2" charset="-78"/>
              </a:rPr>
              <a:t>است، </a:t>
            </a:r>
            <a:r>
              <a:rPr lang="fa-IR" sz="2800" dirty="0">
                <a:latin typeface="Times" pitchFamily="18" charset="0"/>
                <a:cs typeface="B Nazanin" pitchFamily="2" charset="-78"/>
              </a:rPr>
              <a:t>كه مفتول</a:t>
            </a:r>
            <a:r>
              <a:rPr lang="en-US" sz="2800" dirty="0">
                <a:solidFill>
                  <a:srgbClr val="7030A0"/>
                </a:solidFill>
                <a:latin typeface="Times" pitchFamily="18" charset="0"/>
                <a:cs typeface="B Nazanin" pitchFamily="2" charset="-78"/>
              </a:rPr>
              <a:t>8mm</a:t>
            </a:r>
            <a:r>
              <a:rPr lang="fa-IR" sz="2800" dirty="0">
                <a:latin typeface="Times" pitchFamily="18" charset="0"/>
                <a:cs typeface="B Nazanin" pitchFamily="2" charset="-78"/>
              </a:rPr>
              <a:t> مس يا </a:t>
            </a:r>
            <a:r>
              <a:rPr lang="en-US" sz="2800" dirty="0">
                <a:solidFill>
                  <a:srgbClr val="7030A0"/>
                </a:solidFill>
                <a:latin typeface="Times" pitchFamily="18" charset="0"/>
                <a:cs typeface="B Nazanin" pitchFamily="2" charset="-78"/>
              </a:rPr>
              <a:t>9.5mm</a:t>
            </a:r>
            <a:r>
              <a:rPr lang="fa-IR" sz="2800" dirty="0">
                <a:latin typeface="Times" pitchFamily="18" charset="0"/>
                <a:cs typeface="B Nazanin" pitchFamily="2" charset="-78"/>
              </a:rPr>
              <a:t> آلومینیوم را به سايز مورد نظر </a:t>
            </a:r>
            <a:r>
              <a:rPr lang="fa-IR" sz="2800" dirty="0" smtClean="0">
                <a:latin typeface="Times" pitchFamily="18" charset="0"/>
                <a:cs typeface="B Nazanin" pitchFamily="2" charset="-78"/>
              </a:rPr>
              <a:t>طبق طراحی استاندارد </a:t>
            </a:r>
            <a:r>
              <a:rPr lang="fa-IR" sz="2800" dirty="0">
                <a:latin typeface="Times" pitchFamily="18" charset="0"/>
                <a:cs typeface="B Nazanin" pitchFamily="2" charset="-78"/>
              </a:rPr>
              <a:t>تبديل مي كند، در عمليات </a:t>
            </a:r>
            <a:r>
              <a:rPr lang="fa-IR" sz="2800" dirty="0">
                <a:solidFill>
                  <a:srgbClr val="7030A0"/>
                </a:solidFill>
                <a:latin typeface="Times" pitchFamily="18" charset="0"/>
                <a:cs typeface="B Nazanin" pitchFamily="2" charset="-78"/>
              </a:rPr>
              <a:t>کشش</a:t>
            </a:r>
            <a:r>
              <a:rPr lang="fa-IR" sz="2800" dirty="0">
                <a:latin typeface="Times" pitchFamily="18" charset="0"/>
                <a:cs typeface="B Nazanin" pitchFamily="2" charset="-78"/>
              </a:rPr>
              <a:t> از چندين عدد قالب (حداكثر از </a:t>
            </a:r>
            <a:r>
              <a:rPr lang="en-US" sz="2800" dirty="0">
                <a:latin typeface="Times" pitchFamily="18" charset="0"/>
                <a:cs typeface="B Nazanin" pitchFamily="2" charset="-78"/>
              </a:rPr>
              <a:t>22</a:t>
            </a:r>
            <a:r>
              <a:rPr lang="fa-IR" sz="2800" dirty="0">
                <a:latin typeface="Times" pitchFamily="18" charset="0"/>
                <a:cs typeface="B Nazanin" pitchFamily="2" charset="-78"/>
              </a:rPr>
              <a:t> </a:t>
            </a:r>
            <a:r>
              <a:rPr lang="fa-IR" sz="2800" dirty="0" smtClean="0">
                <a:latin typeface="Times" pitchFamily="18" charset="0"/>
                <a:cs typeface="B Nazanin" pitchFamily="2" charset="-78"/>
              </a:rPr>
              <a:t>قالب) طبق </a:t>
            </a:r>
            <a:r>
              <a:rPr lang="fa-IR" sz="2800" dirty="0">
                <a:latin typeface="Times" pitchFamily="18" charset="0"/>
                <a:cs typeface="B Nazanin" pitchFamily="2" charset="-78"/>
              </a:rPr>
              <a:t>طراحي ماشين كشش استفاده مي شود و تا قطر </a:t>
            </a:r>
            <a:r>
              <a:rPr lang="en-US" sz="2800" dirty="0">
                <a:solidFill>
                  <a:srgbClr val="7030A0"/>
                </a:solidFill>
                <a:latin typeface="Times" pitchFamily="18" charset="0"/>
                <a:cs typeface="B Nazanin" pitchFamily="2" charset="-78"/>
              </a:rPr>
              <a:t>1.35mm</a:t>
            </a:r>
            <a:r>
              <a:rPr lang="fa-IR" sz="2800" dirty="0">
                <a:latin typeface="Times" pitchFamily="18" charset="0"/>
                <a:cs typeface="B Nazanin" pitchFamily="2" charset="-78"/>
              </a:rPr>
              <a:t> </a:t>
            </a:r>
            <a:r>
              <a:rPr lang="fa-IR" sz="2800" dirty="0" smtClean="0">
                <a:latin typeface="Times" pitchFamily="18" charset="0"/>
                <a:cs typeface="B Nazanin" pitchFamily="2" charset="-78"/>
              </a:rPr>
              <a:t>تبديل سایز را انجام می دهد.مثال:</a:t>
            </a:r>
            <a:endParaRPr lang="fa-IR" sz="2800" dirty="0">
              <a:latin typeface="Times" pitchFamily="18" charset="0"/>
              <a:cs typeface="B Nazanin" pitchFamily="2" charset="-78"/>
            </a:endParaRPr>
          </a:p>
        </p:txBody>
      </p:sp>
      <p:sp>
        <p:nvSpPr>
          <p:cNvPr id="4" name="Content Placeholder 1"/>
          <p:cNvSpPr txBox="1">
            <a:spLocks/>
          </p:cNvSpPr>
          <p:nvPr/>
        </p:nvSpPr>
        <p:spPr>
          <a:xfrm>
            <a:off x="434599" y="4793991"/>
            <a:ext cx="8229600" cy="867257"/>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buFont typeface="Wingdings" pitchFamily="2" charset="2"/>
              <a:buChar char="ü"/>
            </a:pPr>
            <a:r>
              <a:rPr lang="fa-IR" b="1" dirty="0" smtClean="0">
                <a:solidFill>
                  <a:schemeClr val="bg2">
                    <a:lumMod val="25000"/>
                  </a:schemeClr>
                </a:solidFill>
                <a:cs typeface="B Nazanin" pitchFamily="2" charset="-78"/>
              </a:rPr>
              <a:t>لازم به ذکر است عملیات کشش و آنیل با هم انجام می شود.</a:t>
            </a:r>
          </a:p>
        </p:txBody>
      </p:sp>
      <p:sp>
        <p:nvSpPr>
          <p:cNvPr id="7" name="Title 2"/>
          <p:cNvSpPr txBox="1">
            <a:spLocks/>
          </p:cNvSpPr>
          <p:nvPr/>
        </p:nvSpPr>
        <p:spPr>
          <a:xfrm>
            <a:off x="5364088" y="169476"/>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332330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6016" y="745540"/>
            <a:ext cx="4042792" cy="523220"/>
          </a:xfrm>
          <a:noFill/>
        </p:spPr>
        <p:txBody>
          <a:bodyPr wrap="square" rtlCol="1">
            <a:spAutoFit/>
          </a:bodyPr>
          <a:lstStyle/>
          <a:p>
            <a:pPr algn="r" rtl="1"/>
            <a:r>
              <a:rPr lang="fa-IR" sz="2800" dirty="0" smtClean="0">
                <a:solidFill>
                  <a:srgbClr val="7030A0"/>
                </a:solidFill>
                <a:latin typeface="+mn-lt"/>
                <a:ea typeface="+mn-ea"/>
                <a:cs typeface="B Titr" pitchFamily="2" charset="-78"/>
              </a:rPr>
              <a:t>1- مراحل </a:t>
            </a:r>
            <a:r>
              <a:rPr lang="fa-IR" sz="2800" dirty="0">
                <a:solidFill>
                  <a:srgbClr val="7030A0"/>
                </a:solidFill>
                <a:latin typeface="+mn-lt"/>
                <a:ea typeface="+mn-ea"/>
                <a:cs typeface="B Titr" pitchFamily="2" charset="-78"/>
              </a:rPr>
              <a:t>كشش و آنیل مفتول</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844824"/>
            <a:ext cx="3852428" cy="4434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755576" y="1311151"/>
            <a:ext cx="7632848" cy="461665"/>
          </a:xfrm>
          <a:prstGeom prst="rect">
            <a:avLst/>
          </a:prstGeom>
          <a:noFill/>
        </p:spPr>
        <p:txBody>
          <a:bodyPr vert="horz" wrap="square" rtlCol="1" anchor="ctr">
            <a:spAutoFit/>
            <a:scene3d>
              <a:camera prst="orthographicFront"/>
              <a:lightRig rig="soft" dir="t"/>
            </a:scene3d>
            <a:sp3d prstMaterial="softEdge">
              <a:bevelT w="25400" h="25400"/>
            </a:sp3d>
          </a:bodyPr>
          <a:lstStyle>
            <a:defPPr>
              <a:defRPr lang="fa-IR"/>
            </a:defPPr>
            <a:lvl1pPr>
              <a:spcBef>
                <a:spcPct val="0"/>
              </a:spcBef>
              <a:buNone/>
              <a:defRPr kumimoji="0" sz="2400" b="0">
                <a:effectLst>
                  <a:outerShdw blurRad="31750" dist="25400" dir="5400000" algn="tl" rotWithShape="0">
                    <a:srgbClr val="000000">
                      <a:alpha val="25000"/>
                    </a:srgbClr>
                  </a:outerShdw>
                </a:effectLst>
                <a:cs typeface="B Nazanin" pitchFamily="2" charset="-78"/>
              </a:defRPr>
            </a:lvl1pPr>
          </a:lstStyle>
          <a:p>
            <a:pPr algn="ctr"/>
            <a:r>
              <a:rPr lang="fa-IR" b="1" dirty="0"/>
              <a:t>مفتول </a:t>
            </a:r>
            <a:r>
              <a:rPr lang="fa-IR" b="1" dirty="0" smtClean="0"/>
              <a:t>مس پس از کشش راد و تبدیل به قطر 1.87 جهت مولتی وایر</a:t>
            </a:r>
            <a:endParaRPr lang="fa-IR" b="1" dirty="0"/>
          </a:p>
        </p:txBody>
      </p:sp>
      <p:sp>
        <p:nvSpPr>
          <p:cNvPr id="7" name="Title 2"/>
          <p:cNvSpPr txBox="1">
            <a:spLocks/>
          </p:cNvSpPr>
          <p:nvPr/>
        </p:nvSpPr>
        <p:spPr>
          <a:xfrm>
            <a:off x="5352887" y="169476"/>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157987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279594"/>
            <a:ext cx="8517632" cy="4021614"/>
          </a:xfrm>
        </p:spPr>
        <p:txBody>
          <a:bodyPr wrap="square">
            <a:spAutoFit/>
          </a:bodyPr>
          <a:lstStyle/>
          <a:p>
            <a:pPr marL="0" algn="justLow" rtl="1">
              <a:lnSpc>
                <a:spcPct val="150000"/>
              </a:lnSpc>
            </a:pPr>
            <a:r>
              <a:rPr lang="fa-IR" sz="2800" dirty="0">
                <a:latin typeface="Times" pitchFamily="18" charset="0"/>
                <a:cs typeface="B Nazanin" pitchFamily="2" charset="-78"/>
              </a:rPr>
              <a:t>براي </a:t>
            </a:r>
            <a:r>
              <a:rPr lang="fa-IR" sz="2800" dirty="0" smtClean="0">
                <a:latin typeface="Times" pitchFamily="18" charset="0"/>
                <a:cs typeface="B Nazanin" pitchFamily="2" charset="-78"/>
              </a:rPr>
              <a:t>تبدیل به سايز </a:t>
            </a:r>
            <a:r>
              <a:rPr lang="fa-IR" sz="2800" dirty="0">
                <a:latin typeface="Times" pitchFamily="18" charset="0"/>
                <a:cs typeface="B Nazanin" pitchFamily="2" charset="-78"/>
              </a:rPr>
              <a:t>هاي </a:t>
            </a:r>
            <a:r>
              <a:rPr lang="fa-IR" sz="2800" dirty="0" smtClean="0">
                <a:latin typeface="Times" pitchFamily="18" charset="0"/>
                <a:cs typeface="B Nazanin" pitchFamily="2" charset="-78"/>
              </a:rPr>
              <a:t>کمتر از</a:t>
            </a:r>
            <a:r>
              <a:rPr lang="en-US" sz="2800" dirty="0" smtClean="0">
                <a:latin typeface="Times" pitchFamily="18" charset="0"/>
                <a:cs typeface="B Nazanin" pitchFamily="2" charset="-78"/>
              </a:rPr>
              <a:t>1.35mm </a:t>
            </a:r>
            <a:r>
              <a:rPr lang="fa-IR" sz="2800" dirty="0" smtClean="0">
                <a:latin typeface="Times" pitchFamily="18" charset="0"/>
                <a:cs typeface="B Nazanin" pitchFamily="2" charset="-78"/>
              </a:rPr>
              <a:t>، در مرحله بعد از </a:t>
            </a:r>
            <a:r>
              <a:rPr lang="fa-IR" sz="2800" dirty="0">
                <a:latin typeface="Times" pitchFamily="18" charset="0"/>
                <a:cs typeface="B Nazanin" pitchFamily="2" charset="-78"/>
              </a:rPr>
              <a:t>دستگاه هاي </a:t>
            </a:r>
            <a:r>
              <a:rPr lang="fa-IR" sz="2800" dirty="0">
                <a:solidFill>
                  <a:srgbClr val="7030A0"/>
                </a:solidFill>
                <a:latin typeface="Times" pitchFamily="18" charset="0"/>
                <a:cs typeface="B Nazanin" pitchFamily="2" charset="-78"/>
              </a:rPr>
              <a:t>مولتي واير </a:t>
            </a:r>
            <a:r>
              <a:rPr lang="fa-IR" sz="2800" dirty="0">
                <a:latin typeface="Times" pitchFamily="18" charset="0"/>
                <a:cs typeface="B Nazanin" pitchFamily="2" charset="-78"/>
              </a:rPr>
              <a:t>و </a:t>
            </a:r>
            <a:r>
              <a:rPr lang="fa-IR" sz="2800" dirty="0">
                <a:solidFill>
                  <a:srgbClr val="7030A0"/>
                </a:solidFill>
                <a:latin typeface="Times" pitchFamily="18" charset="0"/>
                <a:cs typeface="B Nazanin" pitchFamily="2" charset="-78"/>
              </a:rPr>
              <a:t>فاين</a:t>
            </a:r>
            <a:r>
              <a:rPr lang="fa-IR" sz="2800" dirty="0">
                <a:latin typeface="Times" pitchFamily="18" charset="0"/>
                <a:cs typeface="B Nazanin" pitchFamily="2" charset="-78"/>
              </a:rPr>
              <a:t> استفاده مي </a:t>
            </a:r>
            <a:r>
              <a:rPr lang="fa-IR" sz="2800" dirty="0" smtClean="0">
                <a:latin typeface="Times" pitchFamily="18" charset="0"/>
                <a:cs typeface="B Nazanin" pitchFamily="2" charset="-78"/>
              </a:rPr>
              <a:t>شود، دستگاه های نامبرده توانایی تبدیل سایز تا قطـر</a:t>
            </a:r>
            <a:r>
              <a:rPr lang="en-US" sz="2800" dirty="0">
                <a:latin typeface="Times" pitchFamily="18" charset="0"/>
                <a:cs typeface="B Nazanin" pitchFamily="2" charset="-78"/>
              </a:rPr>
              <a:t>0.12mm</a:t>
            </a:r>
            <a:r>
              <a:rPr lang="fa-IR" sz="2800" dirty="0">
                <a:latin typeface="Times" pitchFamily="18" charset="0"/>
                <a:cs typeface="B Nazanin" pitchFamily="2" charset="-78"/>
              </a:rPr>
              <a:t> </a:t>
            </a:r>
            <a:r>
              <a:rPr lang="fa-IR" sz="2800" dirty="0" smtClean="0">
                <a:latin typeface="Times" pitchFamily="18" charset="0"/>
                <a:cs typeface="B Nazanin" pitchFamily="2" charset="-78"/>
              </a:rPr>
              <a:t>را دارنـد. و عملیات </a:t>
            </a:r>
            <a:r>
              <a:rPr lang="fa-IR" sz="2800" dirty="0">
                <a:latin typeface="Times" pitchFamily="18" charset="0"/>
                <a:cs typeface="B Nazanin" pitchFamily="2" charset="-78"/>
              </a:rPr>
              <a:t>آن </a:t>
            </a:r>
            <a:r>
              <a:rPr lang="fa-IR" sz="2800" dirty="0" smtClean="0">
                <a:latin typeface="Times" pitchFamily="18" charset="0"/>
                <a:cs typeface="B Nazanin" pitchFamily="2" charset="-78"/>
              </a:rPr>
              <a:t>دقيقــاً </a:t>
            </a:r>
            <a:r>
              <a:rPr lang="fa-IR" sz="2800" dirty="0">
                <a:latin typeface="Times" pitchFamily="18" charset="0"/>
                <a:cs typeface="B Nazanin" pitchFamily="2" charset="-78"/>
              </a:rPr>
              <a:t>مانند </a:t>
            </a:r>
            <a:r>
              <a:rPr lang="fa-IR" sz="2800" dirty="0" smtClean="0">
                <a:latin typeface="Times" pitchFamily="18" charset="0"/>
                <a:cs typeface="B Nazanin" pitchFamily="2" charset="-78"/>
              </a:rPr>
              <a:t>دسـتگاه </a:t>
            </a:r>
            <a:r>
              <a:rPr lang="fa-IR" sz="2800" dirty="0">
                <a:solidFill>
                  <a:srgbClr val="7030A0"/>
                </a:solidFill>
                <a:latin typeface="Times" pitchFamily="18" charset="0"/>
                <a:cs typeface="B Nazanin" pitchFamily="2" charset="-78"/>
              </a:rPr>
              <a:t>كشش راد </a:t>
            </a:r>
            <a:r>
              <a:rPr lang="fa-IR" sz="2800" dirty="0">
                <a:latin typeface="Times" pitchFamily="18" charset="0"/>
                <a:cs typeface="B Nazanin" pitchFamily="2" charset="-78"/>
              </a:rPr>
              <a:t>مي </a:t>
            </a:r>
            <a:r>
              <a:rPr lang="fa-IR" sz="2800" dirty="0" smtClean="0">
                <a:latin typeface="Times" pitchFamily="18" charset="0"/>
                <a:cs typeface="B Nazanin" pitchFamily="2" charset="-78"/>
              </a:rPr>
              <a:t>باشد.</a:t>
            </a:r>
            <a:endParaRPr lang="fa-IR" sz="2800" dirty="0">
              <a:latin typeface="Times" pitchFamily="18" charset="0"/>
              <a:cs typeface="B Nazanin" pitchFamily="2" charset="-78"/>
            </a:endParaRPr>
          </a:p>
          <a:p>
            <a:pPr marL="0" algn="justLow" rtl="1">
              <a:lnSpc>
                <a:spcPct val="150000"/>
              </a:lnSpc>
            </a:pPr>
            <a:r>
              <a:rPr lang="fa-IR" sz="2800" dirty="0">
                <a:latin typeface="Times" pitchFamily="18" charset="0"/>
                <a:cs typeface="B Nazanin" pitchFamily="2" charset="-78"/>
              </a:rPr>
              <a:t>قسمت دوم دستگاه </a:t>
            </a:r>
            <a:r>
              <a:rPr lang="fa-IR" sz="2800" dirty="0" smtClean="0">
                <a:latin typeface="Times" pitchFamily="18" charset="0"/>
                <a:cs typeface="B Nazanin" pitchFamily="2" charset="-78"/>
              </a:rPr>
              <a:t>کشش، </a:t>
            </a:r>
            <a:r>
              <a:rPr lang="fa-IR" sz="2800" dirty="0">
                <a:latin typeface="Times" pitchFamily="18" charset="0"/>
                <a:cs typeface="B Nazanin" pitchFamily="2" charset="-78"/>
              </a:rPr>
              <a:t>آنيلر </a:t>
            </a:r>
            <a:r>
              <a:rPr lang="fa-IR" sz="2800" dirty="0" smtClean="0">
                <a:latin typeface="Times" pitchFamily="18" charset="0"/>
                <a:cs typeface="B Nazanin" pitchFamily="2" charset="-78"/>
              </a:rPr>
              <a:t>است، </a:t>
            </a:r>
            <a:r>
              <a:rPr lang="fa-IR" sz="2800" dirty="0">
                <a:latin typeface="Times" pitchFamily="18" charset="0"/>
                <a:cs typeface="B Nazanin" pitchFamily="2" charset="-78"/>
              </a:rPr>
              <a:t>كه با عبور جريان از سيم، سیم نرم مي شود</a:t>
            </a:r>
            <a:r>
              <a:rPr lang="fa-IR" sz="2800" dirty="0" smtClean="0">
                <a:latin typeface="Times" pitchFamily="18" charset="0"/>
                <a:cs typeface="B Nazanin" pitchFamily="2" charset="-78"/>
              </a:rPr>
              <a:t>.</a:t>
            </a:r>
            <a:endParaRPr lang="fa-IR" sz="2800" dirty="0">
              <a:latin typeface="Times" pitchFamily="18" charset="0"/>
              <a:cs typeface="B Nazanin" pitchFamily="2" charset="-78"/>
            </a:endParaRPr>
          </a:p>
        </p:txBody>
      </p:sp>
      <p:sp>
        <p:nvSpPr>
          <p:cNvPr id="3" name="Content Placeholder 1"/>
          <p:cNvSpPr txBox="1">
            <a:spLocks/>
          </p:cNvSpPr>
          <p:nvPr/>
        </p:nvSpPr>
        <p:spPr>
          <a:xfrm>
            <a:off x="467544" y="5122058"/>
            <a:ext cx="8438010" cy="646331"/>
          </a:xfrm>
          <a:prstGeom prst="rect">
            <a:avLst/>
          </a:prstGeom>
        </p:spPr>
        <p:txBody>
          <a:bodyPr vert="horz" wrap="square">
            <a:sp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01168" indent="-457200" algn="justLow" rtl="1">
              <a:lnSpc>
                <a:spcPct val="150000"/>
              </a:lnSpc>
              <a:buFont typeface="Wingdings" pitchFamily="2" charset="2"/>
              <a:buChar char="ü"/>
            </a:pPr>
            <a:r>
              <a:rPr lang="fa-IR" sz="2400" b="1" dirty="0" smtClean="0">
                <a:solidFill>
                  <a:schemeClr val="bg2">
                    <a:lumMod val="25000"/>
                  </a:schemeClr>
                </a:solidFill>
                <a:latin typeface="Times" pitchFamily="18" charset="0"/>
                <a:cs typeface="B Nazanin" pitchFamily="2" charset="-78"/>
              </a:rPr>
              <a:t>طبق استاندارد تمام سیم های مسی عایق دار، بایستی نرم (آنیل دار) باشند.</a:t>
            </a:r>
            <a:endParaRPr lang="fa-IR" sz="2400" b="1" dirty="0">
              <a:solidFill>
                <a:schemeClr val="bg2">
                  <a:lumMod val="25000"/>
                </a:schemeClr>
              </a:solidFill>
              <a:latin typeface="Times" pitchFamily="18" charset="0"/>
              <a:cs typeface="B Nazanin" pitchFamily="2" charset="-78"/>
            </a:endParaRPr>
          </a:p>
        </p:txBody>
      </p:sp>
      <p:sp>
        <p:nvSpPr>
          <p:cNvPr id="4" name="Title 2"/>
          <p:cNvSpPr>
            <a:spLocks noGrp="1"/>
          </p:cNvSpPr>
          <p:nvPr>
            <p:ph type="title"/>
          </p:nvPr>
        </p:nvSpPr>
        <p:spPr>
          <a:xfrm>
            <a:off x="4862762" y="764704"/>
            <a:ext cx="4042792" cy="523220"/>
          </a:xfrm>
          <a:noFill/>
        </p:spPr>
        <p:txBody>
          <a:bodyPr wrap="square" rtlCol="1">
            <a:spAutoFit/>
          </a:bodyPr>
          <a:lstStyle/>
          <a:p>
            <a:pPr algn="r" rtl="1"/>
            <a:r>
              <a:rPr lang="fa-IR" sz="2800" dirty="0" smtClean="0">
                <a:solidFill>
                  <a:srgbClr val="7030A0"/>
                </a:solidFill>
                <a:latin typeface="+mn-lt"/>
                <a:ea typeface="+mn-ea"/>
                <a:cs typeface="B Titr" pitchFamily="2" charset="-78"/>
              </a:rPr>
              <a:t>1- مراحل </a:t>
            </a:r>
            <a:r>
              <a:rPr lang="fa-IR" sz="2800" dirty="0">
                <a:solidFill>
                  <a:srgbClr val="7030A0"/>
                </a:solidFill>
                <a:latin typeface="+mn-lt"/>
                <a:ea typeface="+mn-ea"/>
                <a:cs typeface="B Titr" pitchFamily="2" charset="-78"/>
              </a:rPr>
              <a:t>كشش و آنیل مفتول</a:t>
            </a:r>
          </a:p>
        </p:txBody>
      </p:sp>
      <p:sp>
        <p:nvSpPr>
          <p:cNvPr id="5" name="Title 2"/>
          <p:cNvSpPr txBox="1">
            <a:spLocks/>
          </p:cNvSpPr>
          <p:nvPr/>
        </p:nvSpPr>
        <p:spPr>
          <a:xfrm>
            <a:off x="5352887" y="169476"/>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61682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911899" y="484084"/>
            <a:ext cx="4042792" cy="523220"/>
          </a:xfrm>
          <a:noFill/>
        </p:spPr>
        <p:txBody>
          <a:bodyPr wrap="square" rtlCol="1">
            <a:spAutoFit/>
          </a:bodyPr>
          <a:lstStyle/>
          <a:p>
            <a:pPr algn="r" rtl="1"/>
            <a:r>
              <a:rPr lang="fa-IR" sz="2800" dirty="0" smtClean="0">
                <a:solidFill>
                  <a:srgbClr val="7030A0"/>
                </a:solidFill>
                <a:latin typeface="+mn-lt"/>
                <a:ea typeface="+mn-ea"/>
                <a:cs typeface="B Titr" pitchFamily="2" charset="-78"/>
              </a:rPr>
              <a:t>1- مراحل </a:t>
            </a:r>
            <a:r>
              <a:rPr lang="fa-IR" sz="2800" dirty="0">
                <a:solidFill>
                  <a:srgbClr val="7030A0"/>
                </a:solidFill>
                <a:latin typeface="+mn-lt"/>
                <a:ea typeface="+mn-ea"/>
                <a:cs typeface="B Titr" pitchFamily="2" charset="-78"/>
              </a:rPr>
              <a:t>كشش و آنیل مفتول</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6048672" cy="295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356991"/>
            <a:ext cx="6254899" cy="294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2"/>
          <p:cNvSpPr txBox="1">
            <a:spLocks/>
          </p:cNvSpPr>
          <p:nvPr/>
        </p:nvSpPr>
        <p:spPr>
          <a:xfrm>
            <a:off x="170813" y="529516"/>
            <a:ext cx="72008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1"/>
            <a:r>
              <a:rPr lang="fa-IR" sz="2800" dirty="0" smtClean="0">
                <a:solidFill>
                  <a:srgbClr val="7030A0"/>
                </a:solidFill>
                <a:latin typeface="+mn-lt"/>
                <a:ea typeface="+mn-ea"/>
                <a:cs typeface="B Titr" pitchFamily="2" charset="-78"/>
              </a:rPr>
              <a:t>1</a:t>
            </a:r>
            <a:endParaRPr lang="fa-IR" sz="2800" dirty="0">
              <a:solidFill>
                <a:srgbClr val="7030A0"/>
              </a:solidFill>
              <a:latin typeface="+mn-lt"/>
              <a:ea typeface="+mn-ea"/>
              <a:cs typeface="B Titr" pitchFamily="2" charset="-78"/>
            </a:endParaRPr>
          </a:p>
        </p:txBody>
      </p:sp>
      <p:sp>
        <p:nvSpPr>
          <p:cNvPr id="9" name="Title 2"/>
          <p:cNvSpPr txBox="1">
            <a:spLocks/>
          </p:cNvSpPr>
          <p:nvPr/>
        </p:nvSpPr>
        <p:spPr>
          <a:xfrm>
            <a:off x="2051720" y="4005064"/>
            <a:ext cx="72008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1"/>
            <a:r>
              <a:rPr lang="fa-IR" sz="2800" dirty="0" smtClean="0">
                <a:solidFill>
                  <a:srgbClr val="7030A0"/>
                </a:solidFill>
                <a:latin typeface="+mn-lt"/>
                <a:ea typeface="+mn-ea"/>
                <a:cs typeface="B Titr" pitchFamily="2" charset="-78"/>
              </a:rPr>
              <a:t>2</a:t>
            </a:r>
            <a:endParaRPr lang="fa-IR" sz="2800" dirty="0">
              <a:solidFill>
                <a:srgbClr val="7030A0"/>
              </a:solidFill>
              <a:latin typeface="+mn-lt"/>
              <a:ea typeface="+mn-ea"/>
              <a:cs typeface="B Titr" pitchFamily="2" charset="-78"/>
            </a:endParaRPr>
          </a:p>
        </p:txBody>
      </p:sp>
      <p:sp>
        <p:nvSpPr>
          <p:cNvPr id="10"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408489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921696" y="529516"/>
            <a:ext cx="4042792" cy="523220"/>
          </a:xfrm>
          <a:noFill/>
        </p:spPr>
        <p:txBody>
          <a:bodyPr wrap="square" rtlCol="1">
            <a:spAutoFit/>
          </a:bodyPr>
          <a:lstStyle/>
          <a:p>
            <a:pPr algn="r" rtl="1"/>
            <a:r>
              <a:rPr lang="fa-IR" sz="2800" dirty="0" smtClean="0">
                <a:solidFill>
                  <a:srgbClr val="7030A0"/>
                </a:solidFill>
                <a:latin typeface="+mn-lt"/>
                <a:ea typeface="+mn-ea"/>
                <a:cs typeface="B Titr" pitchFamily="2" charset="-78"/>
              </a:rPr>
              <a:t>1- مراحل </a:t>
            </a:r>
            <a:r>
              <a:rPr lang="fa-IR" sz="2800" dirty="0">
                <a:solidFill>
                  <a:srgbClr val="7030A0"/>
                </a:solidFill>
                <a:latin typeface="+mn-lt"/>
                <a:ea typeface="+mn-ea"/>
                <a:cs typeface="B Titr" pitchFamily="2" charset="-78"/>
              </a:rPr>
              <a:t>كشش و آنیل مفتول</a:t>
            </a:r>
          </a:p>
        </p:txBody>
      </p:sp>
      <p:sp>
        <p:nvSpPr>
          <p:cNvPr id="8" name="Title 2"/>
          <p:cNvSpPr txBox="1">
            <a:spLocks/>
          </p:cNvSpPr>
          <p:nvPr/>
        </p:nvSpPr>
        <p:spPr>
          <a:xfrm>
            <a:off x="179512" y="188640"/>
            <a:ext cx="72008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1"/>
            <a:r>
              <a:rPr lang="fa-IR" sz="2800" dirty="0" smtClean="0">
                <a:solidFill>
                  <a:srgbClr val="7030A0"/>
                </a:solidFill>
                <a:latin typeface="+mn-lt"/>
                <a:ea typeface="+mn-ea"/>
                <a:cs typeface="B Titr" pitchFamily="2" charset="-78"/>
              </a:rPr>
              <a:t>3</a:t>
            </a:r>
            <a:endParaRPr lang="fa-IR" sz="2800" dirty="0">
              <a:solidFill>
                <a:srgbClr val="7030A0"/>
              </a:solidFill>
              <a:latin typeface="+mn-lt"/>
              <a:ea typeface="+mn-ea"/>
              <a:cs typeface="B Titr" pitchFamily="2" charset="-78"/>
            </a:endParaRPr>
          </a:p>
        </p:txBody>
      </p:sp>
      <p:sp>
        <p:nvSpPr>
          <p:cNvPr id="9" name="Title 2"/>
          <p:cNvSpPr txBox="1">
            <a:spLocks/>
          </p:cNvSpPr>
          <p:nvPr/>
        </p:nvSpPr>
        <p:spPr>
          <a:xfrm>
            <a:off x="3022712" y="4894010"/>
            <a:ext cx="72008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1"/>
            <a:r>
              <a:rPr lang="fa-IR" sz="2800" dirty="0" smtClean="0">
                <a:solidFill>
                  <a:srgbClr val="7030A0"/>
                </a:solidFill>
                <a:latin typeface="+mn-lt"/>
                <a:ea typeface="+mn-ea"/>
                <a:cs typeface="B Titr" pitchFamily="2" charset="-78"/>
              </a:rPr>
              <a:t>4</a:t>
            </a:r>
            <a:endParaRPr lang="fa-IR" sz="2800" dirty="0">
              <a:solidFill>
                <a:srgbClr val="7030A0"/>
              </a:solidFill>
              <a:latin typeface="+mn-lt"/>
              <a:ea typeface="+mn-ea"/>
              <a:cs typeface="B Titr" pitchFamily="2" charset="-78"/>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6262464" cy="362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669006"/>
            <a:ext cx="4912271" cy="2832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240332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052736"/>
            <a:ext cx="8517632" cy="4680520"/>
          </a:xfrm>
        </p:spPr>
        <p:txBody>
          <a:bodyPr>
            <a:normAutofit fontScale="92500" lnSpcReduction="20000"/>
          </a:bodyPr>
          <a:lstStyle/>
          <a:p>
            <a:pPr marL="109728" indent="0" algn="justLow" rtl="1">
              <a:lnSpc>
                <a:spcPct val="160000"/>
              </a:lnSpc>
              <a:buNone/>
            </a:pPr>
            <a:r>
              <a:rPr lang="fa-IR" b="1" dirty="0" smtClean="0">
                <a:cs typeface="B Nazanin" pitchFamily="2" charset="-78"/>
              </a:rPr>
              <a:t>در ماشینهای کشش جهت جلوگیــری از اصطکاک، خوردگی قالب و دستگاه از روغن های مخصـوص کشش استفاده می شود. که به ترکیب این روغن ها با آب، اصطلاحاً </a:t>
            </a:r>
            <a:r>
              <a:rPr lang="fa-IR" b="1" dirty="0" smtClean="0">
                <a:solidFill>
                  <a:srgbClr val="C00000"/>
                </a:solidFill>
                <a:cs typeface="B Nazanin" pitchFamily="2" charset="-78"/>
              </a:rPr>
              <a:t>آب صابون </a:t>
            </a:r>
            <a:r>
              <a:rPr lang="fa-IR" b="1" dirty="0" smtClean="0">
                <a:cs typeface="B Nazanin" pitchFamily="2" charset="-78"/>
              </a:rPr>
              <a:t>می گویند.</a:t>
            </a:r>
          </a:p>
          <a:p>
            <a:pPr marL="109728" indent="0" algn="justLow" rtl="1">
              <a:buNone/>
            </a:pPr>
            <a:endParaRPr lang="fa-IR" dirty="0" smtClean="0">
              <a:cs typeface="B Nazanin" pitchFamily="2" charset="-78"/>
            </a:endParaRPr>
          </a:p>
          <a:p>
            <a:pPr algn="justLow" rtl="1"/>
            <a:r>
              <a:rPr lang="fa-IR" dirty="0" smtClean="0">
                <a:cs typeface="B Nazanin" pitchFamily="2" charset="-78"/>
              </a:rPr>
              <a:t>این محلول شامل :</a:t>
            </a:r>
          </a:p>
          <a:p>
            <a:pPr algn="justLow" rtl="1"/>
            <a:endParaRPr lang="fa-IR" dirty="0" smtClean="0">
              <a:cs typeface="B Nazanin" pitchFamily="2" charset="-78"/>
            </a:endParaRPr>
          </a:p>
          <a:p>
            <a:pPr marL="109728" indent="0" algn="justLow" rtl="1">
              <a:buNone/>
            </a:pPr>
            <a:r>
              <a:rPr lang="fa-IR" dirty="0" smtClean="0">
                <a:cs typeface="B Nazanin" pitchFamily="2" charset="-78"/>
              </a:rPr>
              <a:t> </a:t>
            </a:r>
            <a:r>
              <a:rPr lang="fa-IR" dirty="0" smtClean="0">
                <a:solidFill>
                  <a:schemeClr val="accent1">
                    <a:lumMod val="50000"/>
                  </a:schemeClr>
                </a:solidFill>
                <a:cs typeface="B Nazanin" pitchFamily="2" charset="-78"/>
              </a:rPr>
              <a:t> ترکیب آب 88% و روغن کشش مس 12%            در دستگاه های راد مس</a:t>
            </a:r>
          </a:p>
          <a:p>
            <a:pPr marL="109728" indent="0" algn="justLow" rtl="1">
              <a:buNone/>
            </a:pPr>
            <a:r>
              <a:rPr lang="fa-IR" dirty="0" smtClean="0">
                <a:solidFill>
                  <a:schemeClr val="accent1">
                    <a:lumMod val="50000"/>
                  </a:schemeClr>
                </a:solidFill>
                <a:cs typeface="B Nazanin" pitchFamily="2" charset="-78"/>
              </a:rPr>
              <a:t>  ترکیب </a:t>
            </a:r>
            <a:r>
              <a:rPr lang="fa-IR" dirty="0">
                <a:solidFill>
                  <a:schemeClr val="accent1">
                    <a:lumMod val="50000"/>
                  </a:schemeClr>
                </a:solidFill>
                <a:cs typeface="B Nazanin" pitchFamily="2" charset="-78"/>
              </a:rPr>
              <a:t>آب </a:t>
            </a:r>
            <a:r>
              <a:rPr lang="fa-IR" dirty="0" smtClean="0">
                <a:solidFill>
                  <a:schemeClr val="accent1">
                    <a:lumMod val="50000"/>
                  </a:schemeClr>
                </a:solidFill>
                <a:cs typeface="B Nazanin" pitchFamily="2" charset="-78"/>
              </a:rPr>
              <a:t>91% </a:t>
            </a:r>
            <a:r>
              <a:rPr lang="fa-IR" dirty="0">
                <a:solidFill>
                  <a:schemeClr val="accent1">
                    <a:lumMod val="50000"/>
                  </a:schemeClr>
                </a:solidFill>
                <a:cs typeface="B Nazanin" pitchFamily="2" charset="-78"/>
              </a:rPr>
              <a:t>و روغن کشش مس </a:t>
            </a:r>
            <a:r>
              <a:rPr lang="fa-IR" dirty="0" smtClean="0">
                <a:solidFill>
                  <a:schemeClr val="accent1">
                    <a:lumMod val="50000"/>
                  </a:schemeClr>
                </a:solidFill>
                <a:cs typeface="B Nazanin" pitchFamily="2" charset="-78"/>
              </a:rPr>
              <a:t>9%       در </a:t>
            </a:r>
            <a:r>
              <a:rPr lang="fa-IR" dirty="0">
                <a:solidFill>
                  <a:schemeClr val="accent1">
                    <a:lumMod val="50000"/>
                  </a:schemeClr>
                </a:solidFill>
                <a:cs typeface="B Nazanin" pitchFamily="2" charset="-78"/>
              </a:rPr>
              <a:t>دستگاه های فاین و مولتی </a:t>
            </a:r>
            <a:r>
              <a:rPr lang="fa-IR" dirty="0" smtClean="0">
                <a:solidFill>
                  <a:schemeClr val="accent1">
                    <a:lumMod val="50000"/>
                  </a:schemeClr>
                </a:solidFill>
                <a:cs typeface="B Nazanin" pitchFamily="2" charset="-78"/>
              </a:rPr>
              <a:t>وایر</a:t>
            </a:r>
          </a:p>
          <a:p>
            <a:pPr marL="109728" indent="0" algn="justLow" rtl="1">
              <a:buNone/>
            </a:pPr>
            <a:r>
              <a:rPr lang="fa-IR" dirty="0" smtClean="0">
                <a:solidFill>
                  <a:schemeClr val="accent1">
                    <a:lumMod val="50000"/>
                  </a:schemeClr>
                </a:solidFill>
                <a:cs typeface="B Nazanin" pitchFamily="2" charset="-78"/>
              </a:rPr>
              <a:t>  و روغن صد در صد                                  در دستگاه های کشش آلومینیوم </a:t>
            </a:r>
          </a:p>
          <a:p>
            <a:pPr marL="109728" indent="0" algn="justLow" rtl="1">
              <a:buNone/>
            </a:pPr>
            <a:endParaRPr lang="fa-IR" dirty="0" smtClean="0">
              <a:cs typeface="B Nazanin" pitchFamily="2" charset="-78"/>
            </a:endParaRPr>
          </a:p>
          <a:p>
            <a:pPr marL="109728" indent="0" algn="justLow" rtl="1">
              <a:buNone/>
            </a:pPr>
            <a:r>
              <a:rPr lang="fa-IR" dirty="0" smtClean="0">
                <a:cs typeface="B Nazanin" pitchFamily="2" charset="-78"/>
              </a:rPr>
              <a:t>می باشد.</a:t>
            </a:r>
          </a:p>
        </p:txBody>
      </p:sp>
      <p:sp>
        <p:nvSpPr>
          <p:cNvPr id="3" name="Content Placeholder 1"/>
          <p:cNvSpPr txBox="1">
            <a:spLocks/>
          </p:cNvSpPr>
          <p:nvPr/>
        </p:nvSpPr>
        <p:spPr>
          <a:xfrm>
            <a:off x="251520" y="5445167"/>
            <a:ext cx="8720701" cy="642484"/>
          </a:xfrm>
          <a:prstGeom prst="rect">
            <a:avLst/>
          </a:prstGeom>
        </p:spPr>
        <p:txBody>
          <a:bodyPr vert="horz" wrap="square">
            <a:spAutoFit/>
          </a:bodyPr>
          <a:lstStyle>
            <a:defPPr>
              <a:defRPr lang="fa-IR"/>
            </a:defPPr>
            <a:lvl1pPr marL="201168" indent="-457200" algn="justLow">
              <a:lnSpc>
                <a:spcPct val="150000"/>
              </a:lnSpc>
              <a:spcBef>
                <a:spcPts val="400"/>
              </a:spcBef>
              <a:spcAft>
                <a:spcPts val="0"/>
              </a:spcAft>
              <a:buClr>
                <a:schemeClr val="accent1"/>
              </a:buClr>
              <a:buSzPct val="68000"/>
              <a:buFont typeface="Wingdings" pitchFamily="2" charset="2"/>
              <a:buChar char="ü"/>
              <a:defRPr kumimoji="0" sz="2800" b="1">
                <a:solidFill>
                  <a:schemeClr val="bg2">
                    <a:lumMod val="25000"/>
                  </a:schemeClr>
                </a:solidFill>
                <a:latin typeface="Times" pitchFamily="18" charset="0"/>
                <a:cs typeface="B Nazanin" pitchFamily="2" charset="-78"/>
              </a:defRPr>
            </a:lvl1pPr>
            <a:lvl2pPr marL="621792" indent="-228600" algn="l" rtl="0">
              <a:spcBef>
                <a:spcPts val="324"/>
              </a:spcBef>
              <a:buClr>
                <a:schemeClr val="accent1"/>
              </a:buClr>
              <a:buFont typeface="Verdana"/>
              <a:buChar char="◦"/>
              <a:defRPr kumimoji="0" sz="2300"/>
            </a:lvl2pPr>
            <a:lvl3pPr marL="859536" indent="-228600" algn="l" rtl="0">
              <a:spcBef>
                <a:spcPts val="350"/>
              </a:spcBef>
              <a:buClr>
                <a:schemeClr val="accent2"/>
              </a:buClr>
              <a:buSzPct val="100000"/>
              <a:buFont typeface="Wingdings 2"/>
              <a:buChar char=""/>
              <a:defRPr kumimoji="0" sz="2100"/>
            </a:lvl3pPr>
            <a:lvl4pPr marL="1143000" indent="-228600" algn="l" rtl="0">
              <a:spcBef>
                <a:spcPts val="350"/>
              </a:spcBef>
              <a:buClr>
                <a:schemeClr val="accent2"/>
              </a:buClr>
              <a:buFont typeface="Wingdings 2"/>
              <a:buChar char=""/>
              <a:defRPr kumimoji="0" sz="1900"/>
            </a:lvl4pPr>
            <a:lvl5pPr marL="1371600" indent="-228600" algn="l" rtl="0">
              <a:spcBef>
                <a:spcPts val="350"/>
              </a:spcBef>
              <a:buClr>
                <a:schemeClr val="accent2"/>
              </a:buClr>
              <a:buFont typeface="Wingdings 2"/>
              <a:buChar char=""/>
              <a:defRPr kumimoji="0"/>
            </a:lvl5pPr>
            <a:lvl6pPr marL="1600200" indent="-228600" algn="l" rtl="0">
              <a:spcBef>
                <a:spcPts val="350"/>
              </a:spcBef>
              <a:buClr>
                <a:schemeClr val="accent3"/>
              </a:buClr>
              <a:buFont typeface="Wingdings 2"/>
              <a:buChar char=""/>
              <a:defRPr kumimoji="0"/>
            </a:lvl6pPr>
            <a:lvl7pPr marL="1828800" indent="-228600" algn="l" rtl="0">
              <a:spcBef>
                <a:spcPts val="350"/>
              </a:spcBef>
              <a:buClr>
                <a:schemeClr val="accent3"/>
              </a:buClr>
              <a:buFont typeface="Wingdings 2"/>
              <a:buChar char=""/>
              <a:defRPr kumimoji="0" sz="1600"/>
            </a:lvl7pPr>
            <a:lvl8pPr marL="2057400" indent="-228600" algn="l" rtl="0">
              <a:spcBef>
                <a:spcPts val="350"/>
              </a:spcBef>
              <a:buClr>
                <a:schemeClr val="accent3"/>
              </a:buClr>
              <a:buFont typeface="Wingdings 2"/>
              <a:buChar char=""/>
              <a:defRPr kumimoji="0" sz="1600"/>
            </a:lvl8pPr>
            <a:lvl9pPr marL="2286000" indent="-228600" algn="l" rtl="0">
              <a:spcBef>
                <a:spcPts val="350"/>
              </a:spcBef>
              <a:buClr>
                <a:schemeClr val="accent3"/>
              </a:buClr>
              <a:buFont typeface="Wingdings 2"/>
              <a:buChar char=""/>
              <a:defRPr kumimoji="0" sz="1600" baseline="0"/>
            </a:lvl9pPr>
          </a:lstStyle>
          <a:p>
            <a:r>
              <a:rPr lang="fa-IR" sz="2600" dirty="0">
                <a:solidFill>
                  <a:srgbClr val="FF0000"/>
                </a:solidFill>
              </a:rPr>
              <a:t>در مرحله کشش بايد پارامترهاي قطر، آنيل و ظاهر سيم کنترل شود</a:t>
            </a:r>
            <a:r>
              <a:rPr lang="fa-IR" sz="2600" dirty="0" smtClean="0"/>
              <a:t>.</a:t>
            </a:r>
            <a:endParaRPr lang="fa-IR" sz="2600" dirty="0"/>
          </a:p>
        </p:txBody>
      </p:sp>
      <p:sp>
        <p:nvSpPr>
          <p:cNvPr id="5" name="Title 2"/>
          <p:cNvSpPr>
            <a:spLocks noGrp="1"/>
          </p:cNvSpPr>
          <p:nvPr>
            <p:ph type="title"/>
          </p:nvPr>
        </p:nvSpPr>
        <p:spPr>
          <a:xfrm>
            <a:off x="4788024" y="601524"/>
            <a:ext cx="4042792" cy="523220"/>
          </a:xfrm>
          <a:noFill/>
        </p:spPr>
        <p:txBody>
          <a:bodyPr wrap="square" rtlCol="1">
            <a:spAutoFit/>
          </a:bodyPr>
          <a:lstStyle/>
          <a:p>
            <a:pPr algn="r" rtl="1"/>
            <a:r>
              <a:rPr lang="fa-IR" sz="2800" dirty="0" smtClean="0">
                <a:solidFill>
                  <a:srgbClr val="7030A0"/>
                </a:solidFill>
                <a:latin typeface="+mn-lt"/>
                <a:ea typeface="+mn-ea"/>
                <a:cs typeface="B Titr" pitchFamily="2" charset="-78"/>
              </a:rPr>
              <a:t>1- مراحل </a:t>
            </a:r>
            <a:r>
              <a:rPr lang="fa-IR" sz="2800" dirty="0">
                <a:solidFill>
                  <a:srgbClr val="7030A0"/>
                </a:solidFill>
                <a:latin typeface="+mn-lt"/>
                <a:ea typeface="+mn-ea"/>
                <a:cs typeface="B Titr" pitchFamily="2" charset="-78"/>
              </a:rPr>
              <a:t>كشش و آنیل مفتول</a:t>
            </a:r>
          </a:p>
        </p:txBody>
      </p:sp>
      <p:sp>
        <p:nvSpPr>
          <p:cNvPr id="6"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197777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arn(inVertical)">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4328" y="836712"/>
            <a:ext cx="1378496"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smtClean="0">
                <a:solidFill>
                  <a:srgbClr val="7030A0"/>
                </a:solidFill>
                <a:latin typeface="+mn-lt"/>
                <a:ea typeface="+mn-ea"/>
                <a:cs typeface="B Titr" pitchFamily="2" charset="-78"/>
              </a:rPr>
              <a:t>2- بانچ</a:t>
            </a:r>
            <a:endParaRPr lang="fa-IR" sz="2800" dirty="0">
              <a:solidFill>
                <a:srgbClr val="7030A0"/>
              </a:solidFill>
              <a:latin typeface="+mn-lt"/>
              <a:ea typeface="+mn-ea"/>
              <a:cs typeface="B Titr" pitchFamily="2" charset="-78"/>
            </a:endParaRPr>
          </a:p>
        </p:txBody>
      </p:sp>
      <p:sp>
        <p:nvSpPr>
          <p:cNvPr id="4" name="Content Placeholder 1"/>
          <p:cNvSpPr txBox="1">
            <a:spLocks/>
          </p:cNvSpPr>
          <p:nvPr/>
        </p:nvSpPr>
        <p:spPr>
          <a:xfrm>
            <a:off x="314561" y="1556792"/>
            <a:ext cx="8517632" cy="1239959"/>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60000"/>
              </a:lnSpc>
            </a:pPr>
            <a:r>
              <a:rPr lang="fa-IR" sz="2200" b="1" dirty="0" smtClean="0">
                <a:solidFill>
                  <a:srgbClr val="7030A0"/>
                </a:solidFill>
                <a:latin typeface="Times" pitchFamily="18" charset="0"/>
                <a:cs typeface="B Nazanin" pitchFamily="2" charset="-78"/>
              </a:rPr>
              <a:t>بانچ (</a:t>
            </a:r>
            <a:r>
              <a:rPr lang="en-US" sz="2200" b="1" dirty="0" smtClean="0">
                <a:solidFill>
                  <a:srgbClr val="7030A0"/>
                </a:solidFill>
                <a:latin typeface="Times" pitchFamily="18" charset="0"/>
                <a:cs typeface="B Nazanin" pitchFamily="2" charset="-78"/>
              </a:rPr>
              <a:t>Bunch</a:t>
            </a:r>
            <a:r>
              <a:rPr lang="fa-IR" sz="2200" b="1" dirty="0" smtClean="0">
                <a:solidFill>
                  <a:srgbClr val="7030A0"/>
                </a:solidFill>
                <a:latin typeface="Times" pitchFamily="18" charset="0"/>
                <a:cs typeface="B Nazanin" pitchFamily="2" charset="-78"/>
              </a:rPr>
              <a:t>) : </a:t>
            </a:r>
            <a:r>
              <a:rPr lang="fa-IR" sz="2200" b="1" dirty="0" smtClean="0">
                <a:latin typeface="Times" pitchFamily="18" charset="0"/>
                <a:cs typeface="B Nazanin" pitchFamily="2" charset="-78"/>
              </a:rPr>
              <a:t>تعدادی سیم که در یک جهت و به طور یکنواخت به یکدیگر تابیده می شوند و هادی قابل انعطاف تری در مقایسه با سیم تک رشته ای فراهم می کنند.</a:t>
            </a:r>
          </a:p>
        </p:txBody>
      </p:sp>
      <p:sp>
        <p:nvSpPr>
          <p:cNvPr id="6" name="Content Placeholder 1"/>
          <p:cNvSpPr txBox="1">
            <a:spLocks/>
          </p:cNvSpPr>
          <p:nvPr/>
        </p:nvSpPr>
        <p:spPr>
          <a:xfrm>
            <a:off x="327284" y="3104964"/>
            <a:ext cx="8517632" cy="882098"/>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pPr>
            <a:r>
              <a:rPr lang="fa-IR" sz="2200" b="1" dirty="0" smtClean="0">
                <a:solidFill>
                  <a:srgbClr val="7030A0"/>
                </a:solidFill>
                <a:latin typeface="Times" pitchFamily="18" charset="0"/>
                <a:cs typeface="B Nazanin" pitchFamily="2" charset="-78"/>
              </a:rPr>
              <a:t>بانچر (</a:t>
            </a:r>
            <a:r>
              <a:rPr lang="en-US" sz="2200" b="1" dirty="0" err="1" smtClean="0">
                <a:solidFill>
                  <a:srgbClr val="7030A0"/>
                </a:solidFill>
                <a:latin typeface="Times" pitchFamily="18" charset="0"/>
                <a:cs typeface="B Nazanin" pitchFamily="2" charset="-78"/>
              </a:rPr>
              <a:t>Buncher</a:t>
            </a:r>
            <a:r>
              <a:rPr lang="fa-IR" sz="2200" b="1" dirty="0" smtClean="0">
                <a:solidFill>
                  <a:srgbClr val="7030A0"/>
                </a:solidFill>
                <a:latin typeface="Times" pitchFamily="18" charset="0"/>
                <a:cs typeface="B Nazanin" pitchFamily="2" charset="-78"/>
              </a:rPr>
              <a:t>) : </a:t>
            </a:r>
            <a:r>
              <a:rPr lang="fa-IR" sz="2200" b="1" dirty="0">
                <a:latin typeface="Times" pitchFamily="18" charset="0"/>
                <a:cs typeface="B Nazanin" pitchFamily="2" charset="-78"/>
              </a:rPr>
              <a:t>دستگاه بانچر </a:t>
            </a:r>
            <a:r>
              <a:rPr lang="fa-IR" sz="2200" b="1" dirty="0" smtClean="0">
                <a:latin typeface="Times" pitchFamily="18" charset="0"/>
                <a:cs typeface="B Nazanin" pitchFamily="2" charset="-78"/>
              </a:rPr>
              <a:t>جهت </a:t>
            </a:r>
            <a:r>
              <a:rPr lang="fa-IR" sz="2200" b="1" dirty="0">
                <a:latin typeface="Times" pitchFamily="18" charset="0"/>
                <a:cs typeface="B Nazanin" pitchFamily="2" charset="-78"/>
              </a:rPr>
              <a:t>بافتن رشته های </a:t>
            </a:r>
            <a:r>
              <a:rPr lang="fa-IR" sz="2200" b="1" dirty="0" smtClean="0">
                <a:latin typeface="Times" pitchFamily="18" charset="0"/>
                <a:cs typeface="B Nazanin" pitchFamily="2" charset="-78"/>
              </a:rPr>
              <a:t>مسی نازکتر بکار می رود. </a:t>
            </a:r>
            <a:endParaRPr lang="fa-IR" sz="2200" b="1" dirty="0">
              <a:latin typeface="Times" pitchFamily="18" charset="0"/>
              <a:cs typeface="B Nazanin" pitchFamily="2" charset="-78"/>
            </a:endParaRPr>
          </a:p>
        </p:txBody>
      </p:sp>
      <p:sp>
        <p:nvSpPr>
          <p:cNvPr id="7"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28073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4328" y="692696"/>
            <a:ext cx="1378496"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smtClean="0">
                <a:solidFill>
                  <a:srgbClr val="7030A0"/>
                </a:solidFill>
                <a:latin typeface="+mn-lt"/>
                <a:ea typeface="+mn-ea"/>
                <a:cs typeface="B Titr" pitchFamily="2" charset="-78"/>
              </a:rPr>
              <a:t>2- بانچ</a:t>
            </a:r>
            <a:endParaRPr lang="fa-IR" sz="2800" dirty="0">
              <a:solidFill>
                <a:srgbClr val="7030A0"/>
              </a:solidFill>
              <a:latin typeface="+mn-lt"/>
              <a:ea typeface="+mn-ea"/>
              <a:cs typeface="B Titr" pitchFamily="2" charset="-78"/>
            </a:endParaRP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Content Placeholder 1"/>
          <p:cNvSpPr txBox="1">
            <a:spLocks/>
          </p:cNvSpPr>
          <p:nvPr/>
        </p:nvSpPr>
        <p:spPr>
          <a:xfrm>
            <a:off x="323528" y="1268761"/>
            <a:ext cx="8517632" cy="1368151"/>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fa-IR" dirty="0" smtClean="0">
                <a:latin typeface="Times" pitchFamily="18" charset="0"/>
                <a:cs typeface="B Nazanin" pitchFamily="2" charset="-78"/>
              </a:rPr>
              <a:t>در این مرحله هادی های مسی که توسط دستگاه های راد و سپس مولتی وایر یا فاین، نازک شده بودند، با توجه به طراحی استاندارد تعریف شده به صورت دسته های مشخص به هم تابیده (یا اصطلاحاً) بافته می شوند. </a:t>
            </a:r>
          </a:p>
        </p:txBody>
      </p:sp>
      <p:sp>
        <p:nvSpPr>
          <p:cNvPr id="7" name="Content Placeholder 1"/>
          <p:cNvSpPr txBox="1">
            <a:spLocks/>
          </p:cNvSpPr>
          <p:nvPr/>
        </p:nvSpPr>
        <p:spPr>
          <a:xfrm>
            <a:off x="323528" y="2686569"/>
            <a:ext cx="8568952" cy="2542631"/>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fa-IR" sz="2600" dirty="0" smtClean="0">
                <a:latin typeface="Times" pitchFamily="18" charset="0"/>
                <a:cs typeface="B Nazanin" pitchFamily="2" charset="-78"/>
              </a:rPr>
              <a:t>دستگاه بانچر قادر است رشته های فوق را از سطح مقطع </a:t>
            </a:r>
            <a:r>
              <a:rPr lang="en-US" sz="2600" dirty="0">
                <a:latin typeface="Times" pitchFamily="18" charset="0"/>
                <a:cs typeface="B Nazanin" pitchFamily="2" charset="-78"/>
              </a:rPr>
              <a:t>0.5mm</a:t>
            </a:r>
            <a:r>
              <a:rPr lang="en-US" sz="2600" baseline="30000" dirty="0">
                <a:latin typeface="Times" pitchFamily="18" charset="0"/>
                <a:cs typeface="B Nazanin" pitchFamily="2" charset="-78"/>
              </a:rPr>
              <a:t>2</a:t>
            </a:r>
            <a:r>
              <a:rPr lang="fa-IR" sz="2600" dirty="0" smtClean="0">
                <a:latin typeface="Times" pitchFamily="18" charset="0"/>
                <a:cs typeface="B Nazanin" pitchFamily="2" charset="-78"/>
              </a:rPr>
              <a:t>تا سطح مقطع </a:t>
            </a:r>
            <a:r>
              <a:rPr lang="en-US" sz="2600" dirty="0" smtClean="0">
                <a:latin typeface="Times" pitchFamily="18" charset="0"/>
                <a:cs typeface="B Nazanin" pitchFamily="2" charset="-78"/>
              </a:rPr>
              <a:t>6mm</a:t>
            </a:r>
            <a:r>
              <a:rPr lang="en-US" sz="2600" baseline="30000" dirty="0" smtClean="0">
                <a:latin typeface="Times" pitchFamily="18" charset="0"/>
                <a:cs typeface="B Nazanin" pitchFamily="2" charset="-78"/>
              </a:rPr>
              <a:t>2</a:t>
            </a:r>
            <a:r>
              <a:rPr lang="fa-IR" sz="2600" dirty="0" smtClean="0">
                <a:latin typeface="Times" pitchFamily="18" charset="0"/>
                <a:cs typeface="B Nazanin" pitchFamily="2" charset="-78"/>
              </a:rPr>
              <a:t> تاب دهد، لذا برای تاب هادی های کلاس5و مقاطع بالاتر از </a:t>
            </a:r>
            <a:r>
              <a:rPr lang="en-US" sz="2600" dirty="0" smtClean="0">
                <a:latin typeface="Times" pitchFamily="18" charset="0"/>
                <a:cs typeface="B Nazanin" pitchFamily="2" charset="-78"/>
              </a:rPr>
              <a:t>6mm</a:t>
            </a:r>
            <a:r>
              <a:rPr lang="en-US" sz="2600" baseline="30000" dirty="0" smtClean="0">
                <a:latin typeface="Times" pitchFamily="18" charset="0"/>
                <a:cs typeface="B Nazanin" pitchFamily="2" charset="-78"/>
              </a:rPr>
              <a:t>2</a:t>
            </a:r>
            <a:r>
              <a:rPr lang="fa-IR" sz="2600" dirty="0" smtClean="0">
                <a:latin typeface="Times" pitchFamily="18" charset="0"/>
                <a:cs typeface="B Nazanin" pitchFamily="2" charset="-78"/>
              </a:rPr>
              <a:t> در دو مرحله اقدام تاب انجام می گیرد.</a:t>
            </a:r>
          </a:p>
          <a:p>
            <a:pPr marL="109728" indent="0" algn="justLow" rtl="1">
              <a:buNone/>
            </a:pPr>
            <a:r>
              <a:rPr lang="fa-IR" sz="2600" dirty="0" smtClean="0">
                <a:latin typeface="Times" pitchFamily="18" charset="0"/>
                <a:cs typeface="B Nazanin" pitchFamily="2" charset="-78"/>
              </a:rPr>
              <a:t>    - مرحله اول تابیده شدن در دستگاه بانچر</a:t>
            </a:r>
          </a:p>
          <a:p>
            <a:pPr marL="109728" indent="0" algn="justLow" rtl="1">
              <a:buNone/>
            </a:pPr>
            <a:r>
              <a:rPr lang="fa-IR" sz="2600" dirty="0" smtClean="0">
                <a:latin typeface="Times" pitchFamily="18" charset="0"/>
                <a:cs typeface="B Nazanin" pitchFamily="2" charset="-78"/>
              </a:rPr>
              <a:t>    - مرحله دوم استرند دسته هادی های تابیده شده توسط بانچر، در دستگاه های استرندر مطابق استانداردهای تعریف شده.</a:t>
            </a:r>
          </a:p>
        </p:txBody>
      </p:sp>
    </p:spTree>
    <p:extLst>
      <p:ext uri="{BB962C8B-B14F-4D97-AF65-F5344CB8AC3E}">
        <p14:creationId xmlns:p14="http://schemas.microsoft.com/office/powerpoint/2010/main" val="41854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p:cTn id="2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p:cTn id="3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p:cTn id="43"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4"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45"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46"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692696"/>
            <a:ext cx="8229600" cy="4824536"/>
          </a:xfrm>
        </p:spPr>
        <p:txBody>
          <a:bodyPr>
            <a:normAutofit/>
          </a:bodyPr>
          <a:lstStyle/>
          <a:p>
            <a:pPr marL="109728" indent="0" algn="justLow" rtl="1">
              <a:lnSpc>
                <a:spcPct val="150000"/>
              </a:lnSpc>
              <a:buNone/>
            </a:pPr>
            <a:r>
              <a:rPr lang="fa-IR" sz="2800" dirty="0" smtClean="0">
                <a:cs typeface="B Nazanin" pitchFamily="2" charset="-78"/>
              </a:rPr>
              <a:t> سیم های برق وظیفه انتقال جریان الکتریسیته را دارند و این انتقال توسط بخش های داخلی تشکیل دهنده سیم و کابل انجام می گیرد.</a:t>
            </a:r>
          </a:p>
          <a:p>
            <a:pPr marL="109728" indent="0" algn="justLow" rtl="1">
              <a:lnSpc>
                <a:spcPct val="150000"/>
              </a:lnSpc>
              <a:buNone/>
            </a:pPr>
            <a:r>
              <a:rPr lang="fa-IR" sz="2800" dirty="0">
                <a:cs typeface="B Nazanin" pitchFamily="2" charset="-78"/>
              </a:rPr>
              <a:t>سیم یک هادی الکتریسیته </a:t>
            </a:r>
            <a:r>
              <a:rPr lang="fa-IR" sz="2800" dirty="0" smtClean="0">
                <a:cs typeface="B Nazanin" pitchFamily="2" charset="-78"/>
              </a:rPr>
              <a:t>است، </a:t>
            </a:r>
            <a:r>
              <a:rPr lang="fa-IR" sz="2800" dirty="0">
                <a:cs typeface="B Nazanin" pitchFamily="2" charset="-78"/>
              </a:rPr>
              <a:t>که برای انتقال جریان الکتریکی از محلی به محل دیگر و ارتباط بین دستگاه های مختلف </a:t>
            </a:r>
            <a:r>
              <a:rPr lang="fa-IR" sz="2800" dirty="0" smtClean="0">
                <a:cs typeface="B Nazanin" pitchFamily="2" charset="-78"/>
              </a:rPr>
              <a:t>می باشد.</a:t>
            </a:r>
          </a:p>
          <a:p>
            <a:pPr marL="109728" indent="0" algn="justLow" rtl="1">
              <a:lnSpc>
                <a:spcPct val="150000"/>
              </a:lnSpc>
              <a:buNone/>
            </a:pPr>
            <a:r>
              <a:rPr lang="fa-IR" sz="2800" dirty="0" smtClean="0">
                <a:cs typeface="B Nazanin" pitchFamily="2" charset="-78"/>
              </a:rPr>
              <a:t>به صورت کلی بخش های مختلف سیم یا کابل از قسمت هایی همچون هادی (از جنس مس، آلومینیوم و یا مس قلع اندود)، عایق، حفاظ، زره فلزی، روکش جدا کننده، پوشش میانی و روکش نهایی تشکیل شده اند.</a:t>
            </a:r>
          </a:p>
        </p:txBody>
      </p:sp>
      <p:sp>
        <p:nvSpPr>
          <p:cNvPr id="6" name="Title 2"/>
          <p:cNvSpPr>
            <a:spLocks noGrp="1"/>
          </p:cNvSpPr>
          <p:nvPr>
            <p:ph type="title"/>
          </p:nvPr>
        </p:nvSpPr>
        <p:spPr>
          <a:xfrm>
            <a:off x="7596336" y="157863"/>
            <a:ext cx="1235337" cy="584775"/>
          </a:xfrm>
          <a:noFill/>
        </p:spPr>
        <p:txBody>
          <a:bodyPr wrap="square" rtlCol="1">
            <a:spAutoFit/>
          </a:bodyPr>
          <a:lstStyle/>
          <a:p>
            <a:pPr algn="r" rtl="1"/>
            <a:r>
              <a:rPr lang="fa-IR" sz="3200" dirty="0" smtClean="0">
                <a:solidFill>
                  <a:srgbClr val="7030A0"/>
                </a:solidFill>
                <a:cs typeface="B Nazanin" pitchFamily="2" charset="-78"/>
              </a:rPr>
              <a:t>مقدمه</a:t>
            </a:r>
            <a:endParaRPr lang="fa-IR" sz="32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410487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920" y="5013176"/>
            <a:ext cx="8517632" cy="720080"/>
          </a:xfrm>
        </p:spPr>
        <p:txBody>
          <a:bodyPr>
            <a:normAutofit fontScale="92500"/>
          </a:bodyPr>
          <a:lstStyle/>
          <a:p>
            <a:pPr algn="justLow" rtl="1">
              <a:lnSpc>
                <a:spcPct val="150000"/>
              </a:lnSpc>
              <a:buFont typeface="Wingdings" pitchFamily="2" charset="2"/>
              <a:buChar char="ü"/>
            </a:pPr>
            <a:r>
              <a:rPr lang="fa-IR" b="1" dirty="0" smtClean="0">
                <a:solidFill>
                  <a:schemeClr val="bg2">
                    <a:lumMod val="25000"/>
                  </a:schemeClr>
                </a:solidFill>
                <a:latin typeface="Times" pitchFamily="18" charset="0"/>
                <a:cs typeface="B Nazanin" pitchFamily="2" charset="-78"/>
              </a:rPr>
              <a:t>در اين مرحله بايد مقاومت، طول تاب، قطر رشته و تعداد رشته کنترل شود.</a:t>
            </a:r>
          </a:p>
        </p:txBody>
      </p:sp>
      <p:sp>
        <p:nvSpPr>
          <p:cNvPr id="3" name="Title 2"/>
          <p:cNvSpPr>
            <a:spLocks noGrp="1"/>
          </p:cNvSpPr>
          <p:nvPr>
            <p:ph type="title"/>
          </p:nvPr>
        </p:nvSpPr>
        <p:spPr>
          <a:xfrm>
            <a:off x="7524328" y="692696"/>
            <a:ext cx="1378496"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smtClean="0">
                <a:solidFill>
                  <a:srgbClr val="7030A0"/>
                </a:solidFill>
                <a:latin typeface="+mn-lt"/>
                <a:ea typeface="+mn-ea"/>
                <a:cs typeface="B Titr" pitchFamily="2" charset="-78"/>
              </a:rPr>
              <a:t>2- بانچ</a:t>
            </a:r>
            <a:endParaRPr lang="fa-IR" sz="2800" dirty="0">
              <a:solidFill>
                <a:srgbClr val="7030A0"/>
              </a:solidFill>
              <a:latin typeface="+mn-lt"/>
              <a:ea typeface="+mn-ea"/>
              <a:cs typeface="B Titr" pitchFamily="2" charset="-78"/>
            </a:endParaRP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8" name="Content Placeholder 1"/>
          <p:cNvSpPr txBox="1">
            <a:spLocks/>
          </p:cNvSpPr>
          <p:nvPr/>
        </p:nvSpPr>
        <p:spPr>
          <a:xfrm>
            <a:off x="403920" y="1493168"/>
            <a:ext cx="8517632" cy="2583904"/>
          </a:xfrm>
          <a:prstGeom prst="rect">
            <a:avLst/>
          </a:prstGeom>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pPr>
            <a:r>
              <a:rPr lang="fa-IR" dirty="0" smtClean="0">
                <a:latin typeface="Times" pitchFamily="18" charset="0"/>
                <a:cs typeface="B Nazanin" pitchFamily="2" charset="-78"/>
              </a:rPr>
              <a:t>به عنوان مثال سیم مقطع </a:t>
            </a:r>
            <a:r>
              <a:rPr lang="en-US" dirty="0" smtClean="0">
                <a:latin typeface="Times" pitchFamily="18" charset="0"/>
                <a:cs typeface="B Nazanin" pitchFamily="2" charset="-78"/>
              </a:rPr>
              <a:t>50mm</a:t>
            </a:r>
            <a:r>
              <a:rPr lang="en-US" baseline="30000" dirty="0" smtClean="0">
                <a:latin typeface="Times" pitchFamily="18" charset="0"/>
                <a:cs typeface="B Nazanin" pitchFamily="2" charset="-78"/>
              </a:rPr>
              <a:t>2</a:t>
            </a:r>
            <a:r>
              <a:rPr lang="fa-IR" dirty="0" smtClean="0">
                <a:latin typeface="Times" pitchFamily="18" charset="0"/>
                <a:cs typeface="B Nazanin" pitchFamily="2" charset="-78"/>
              </a:rPr>
              <a:t> از </a:t>
            </a:r>
            <a:r>
              <a:rPr lang="en-US" dirty="0" smtClean="0">
                <a:latin typeface="Times" pitchFamily="18" charset="0"/>
                <a:cs typeface="B Nazanin" pitchFamily="2" charset="-78"/>
              </a:rPr>
              <a:t>0.386</a:t>
            </a:r>
            <a:r>
              <a:rPr lang="fa-IR" dirty="0" smtClean="0">
                <a:latin typeface="Times" pitchFamily="18" charset="0"/>
                <a:cs typeface="B Nazanin" pitchFamily="2" charset="-78"/>
              </a:rPr>
              <a:t>×</a:t>
            </a:r>
            <a:r>
              <a:rPr lang="en-US" dirty="0" smtClean="0">
                <a:latin typeface="Times" pitchFamily="18" charset="0"/>
                <a:cs typeface="B Nazanin" pitchFamily="2" charset="-78"/>
              </a:rPr>
              <a:t>40</a:t>
            </a:r>
            <a:r>
              <a:rPr lang="fa-IR" dirty="0" smtClean="0">
                <a:latin typeface="Times" pitchFamily="18" charset="0"/>
                <a:cs typeface="B Nazanin" pitchFamily="2" charset="-78"/>
              </a:rPr>
              <a:t>×</a:t>
            </a:r>
            <a:r>
              <a:rPr lang="en-US" dirty="0" smtClean="0">
                <a:latin typeface="Times" pitchFamily="18" charset="0"/>
                <a:cs typeface="B Nazanin" pitchFamily="2" charset="-78"/>
              </a:rPr>
              <a:t> 10</a:t>
            </a:r>
            <a:r>
              <a:rPr lang="fa-IR" dirty="0" smtClean="0">
                <a:latin typeface="Times" pitchFamily="18" charset="0"/>
                <a:cs typeface="B Nazanin" pitchFamily="2" charset="-78"/>
              </a:rPr>
              <a:t>تشکیل</a:t>
            </a:r>
            <a:r>
              <a:rPr lang="en-US" dirty="0" smtClean="0">
                <a:latin typeface="Times" pitchFamily="18" charset="0"/>
                <a:cs typeface="B Nazanin" pitchFamily="2" charset="-78"/>
              </a:rPr>
              <a:t> </a:t>
            </a:r>
            <a:r>
              <a:rPr lang="fa-IR" dirty="0" smtClean="0">
                <a:latin typeface="Times" pitchFamily="18" charset="0"/>
                <a:cs typeface="B Nazanin" pitchFamily="2" charset="-78"/>
              </a:rPr>
              <a:t>شده است.</a:t>
            </a:r>
          </a:p>
          <a:p>
            <a:pPr marL="109728" indent="0" algn="justLow" rtl="1">
              <a:lnSpc>
                <a:spcPct val="150000"/>
              </a:lnSpc>
              <a:buFont typeface="Wingdings 3"/>
              <a:buNone/>
            </a:pPr>
            <a:r>
              <a:rPr lang="fa-IR" dirty="0" smtClean="0">
                <a:latin typeface="Times" pitchFamily="18" charset="0"/>
                <a:cs typeface="B Nazanin" pitchFamily="2" charset="-78"/>
              </a:rPr>
              <a:t>لذا ابتدا در بانچر </a:t>
            </a:r>
            <a:r>
              <a:rPr lang="en-US" dirty="0" smtClean="0">
                <a:latin typeface="Times" pitchFamily="18" charset="0"/>
                <a:cs typeface="B Nazanin" pitchFamily="2" charset="-78"/>
              </a:rPr>
              <a:t>40</a:t>
            </a:r>
            <a:r>
              <a:rPr lang="fa-IR" dirty="0" smtClean="0">
                <a:latin typeface="Times" pitchFamily="18" charset="0"/>
                <a:cs typeface="B Nazanin" pitchFamily="2" charset="-78"/>
              </a:rPr>
              <a:t> رشته با قطر </a:t>
            </a:r>
            <a:r>
              <a:rPr lang="en-US" dirty="0" smtClean="0">
                <a:latin typeface="Times" pitchFamily="18" charset="0"/>
                <a:cs typeface="B Nazanin" pitchFamily="2" charset="-78"/>
              </a:rPr>
              <a:t>0.386mm</a:t>
            </a:r>
            <a:r>
              <a:rPr lang="en-US" baseline="30000" dirty="0" smtClean="0">
                <a:latin typeface="Times" pitchFamily="18" charset="0"/>
                <a:cs typeface="B Nazanin" pitchFamily="2" charset="-78"/>
              </a:rPr>
              <a:t>2</a:t>
            </a:r>
            <a:r>
              <a:rPr lang="fa-IR" dirty="0" smtClean="0">
                <a:latin typeface="Times" pitchFamily="18" charset="0"/>
                <a:cs typeface="B Nazanin" pitchFamily="2" charset="-78"/>
              </a:rPr>
              <a:t> به هم تابيده مي شود، در مرحله بعد توسط دستگاه استرندر </a:t>
            </a:r>
            <a:r>
              <a:rPr lang="en-US" dirty="0" smtClean="0">
                <a:latin typeface="Times" pitchFamily="18" charset="0"/>
                <a:cs typeface="B Nazanin" pitchFamily="2" charset="-78"/>
              </a:rPr>
              <a:t>10</a:t>
            </a:r>
            <a:r>
              <a:rPr lang="fa-IR" dirty="0" smtClean="0">
                <a:latin typeface="Times" pitchFamily="18" charset="0"/>
                <a:cs typeface="B Nazanin" pitchFamily="2" charset="-78"/>
              </a:rPr>
              <a:t> دسته </a:t>
            </a:r>
            <a:r>
              <a:rPr lang="en-US" dirty="0" smtClean="0">
                <a:latin typeface="Times" pitchFamily="18" charset="0"/>
                <a:cs typeface="B Nazanin" pitchFamily="2" charset="-78"/>
              </a:rPr>
              <a:t>40</a:t>
            </a:r>
            <a:r>
              <a:rPr lang="fa-IR" dirty="0" smtClean="0">
                <a:latin typeface="Times" pitchFamily="18" charset="0"/>
                <a:cs typeface="B Nazanin" pitchFamily="2" charset="-78"/>
              </a:rPr>
              <a:t> تايي طبق طراحی بهم تابیده مي شود. </a:t>
            </a:r>
          </a:p>
        </p:txBody>
      </p:sp>
    </p:spTree>
    <p:extLst>
      <p:ext uri="{BB962C8B-B14F-4D97-AF65-F5344CB8AC3E}">
        <p14:creationId xmlns:p14="http://schemas.microsoft.com/office/powerpoint/2010/main" val="387494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p:cTn id="35"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4328" y="692696"/>
            <a:ext cx="1378496"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smtClean="0">
                <a:solidFill>
                  <a:srgbClr val="7030A0"/>
                </a:solidFill>
                <a:latin typeface="+mn-lt"/>
                <a:ea typeface="+mn-ea"/>
                <a:cs typeface="B Titr" pitchFamily="2" charset="-78"/>
              </a:rPr>
              <a:t>2- بانچ</a:t>
            </a:r>
            <a:endParaRPr lang="fa-IR" sz="2800" dirty="0">
              <a:solidFill>
                <a:srgbClr val="7030A0"/>
              </a:solidFill>
              <a:latin typeface="+mn-lt"/>
              <a:ea typeface="+mn-ea"/>
              <a:cs typeface="B Titr" pitchFamily="2" charset="-78"/>
            </a:endParaRP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03148"/>
            <a:ext cx="5068614" cy="315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2"/>
          <p:cNvSpPr txBox="1">
            <a:spLocks/>
          </p:cNvSpPr>
          <p:nvPr/>
        </p:nvSpPr>
        <p:spPr>
          <a:xfrm>
            <a:off x="450520" y="479928"/>
            <a:ext cx="72008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1"/>
            <a:r>
              <a:rPr lang="fa-IR" sz="2800" dirty="0" smtClean="0">
                <a:solidFill>
                  <a:srgbClr val="7030A0"/>
                </a:solidFill>
                <a:latin typeface="+mn-lt"/>
                <a:ea typeface="+mn-ea"/>
                <a:cs typeface="B Titr" pitchFamily="2" charset="-78"/>
              </a:rPr>
              <a:t>1</a:t>
            </a:r>
            <a:endParaRPr lang="fa-IR" sz="2800" dirty="0">
              <a:solidFill>
                <a:srgbClr val="7030A0"/>
              </a:solidFill>
              <a:latin typeface="+mn-lt"/>
              <a:ea typeface="+mn-ea"/>
              <a:cs typeface="B Titr" pitchFamily="2" charset="-78"/>
            </a:endParaRPr>
          </a:p>
        </p:txBody>
      </p:sp>
      <p:sp>
        <p:nvSpPr>
          <p:cNvPr id="10" name="Title 2"/>
          <p:cNvSpPr txBox="1">
            <a:spLocks/>
          </p:cNvSpPr>
          <p:nvPr/>
        </p:nvSpPr>
        <p:spPr>
          <a:xfrm>
            <a:off x="2699792" y="4313452"/>
            <a:ext cx="1614723" cy="276999"/>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rtl="1"/>
            <a:r>
              <a:rPr lang="fa-IR" sz="1200" dirty="0" smtClean="0">
                <a:solidFill>
                  <a:srgbClr val="7030A0"/>
                </a:solidFill>
                <a:latin typeface="+mn-lt"/>
                <a:ea typeface="+mn-ea"/>
                <a:cs typeface="B Titr" pitchFamily="2" charset="-78"/>
              </a:rPr>
              <a:t>2 محصول دستگاه بانچر</a:t>
            </a:r>
            <a:endParaRPr lang="fa-IR" sz="1200" dirty="0">
              <a:solidFill>
                <a:srgbClr val="7030A0"/>
              </a:solidFill>
              <a:latin typeface="+mn-lt"/>
              <a:ea typeface="+mn-ea"/>
              <a:cs typeface="B Titr" pitchFamily="2" charset="-78"/>
            </a:endParaRPr>
          </a:p>
        </p:txBody>
      </p:sp>
      <p:sp>
        <p:nvSpPr>
          <p:cNvPr id="6" name="Rectangle 5"/>
          <p:cNvSpPr/>
          <p:nvPr/>
        </p:nvSpPr>
        <p:spPr>
          <a:xfrm>
            <a:off x="4283968" y="4269055"/>
            <a:ext cx="4248472" cy="23443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2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788024" y="529516"/>
            <a:ext cx="4042792"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2- استرندر</a:t>
            </a:r>
            <a:endParaRPr lang="fa-IR" sz="2800" dirty="0">
              <a:solidFill>
                <a:srgbClr val="7030A0"/>
              </a:solidFill>
              <a:latin typeface="+mn-lt"/>
              <a:ea typeface="+mn-ea"/>
              <a:cs typeface="B Titr" pitchFamily="2" charset="-78"/>
            </a:endParaRPr>
          </a:p>
        </p:txBody>
      </p:sp>
      <p:sp>
        <p:nvSpPr>
          <p:cNvPr id="8" name="Content Placeholder 1"/>
          <p:cNvSpPr txBox="1">
            <a:spLocks/>
          </p:cNvSpPr>
          <p:nvPr/>
        </p:nvSpPr>
        <p:spPr>
          <a:xfrm>
            <a:off x="374848" y="980728"/>
            <a:ext cx="8517632" cy="1296144"/>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60000"/>
              </a:lnSpc>
            </a:pPr>
            <a:r>
              <a:rPr lang="fa-IR" sz="2200" b="1" dirty="0" smtClean="0">
                <a:solidFill>
                  <a:srgbClr val="7030A0"/>
                </a:solidFill>
                <a:latin typeface="Times" pitchFamily="18" charset="0"/>
                <a:cs typeface="B Nazanin" pitchFamily="2" charset="-78"/>
              </a:rPr>
              <a:t>استرند (</a:t>
            </a:r>
            <a:r>
              <a:rPr lang="en-US" sz="2200" b="1" dirty="0" smtClean="0">
                <a:solidFill>
                  <a:srgbClr val="7030A0"/>
                </a:solidFill>
                <a:latin typeface="Times" pitchFamily="18" charset="0"/>
                <a:cs typeface="B Nazanin" pitchFamily="2" charset="-78"/>
              </a:rPr>
              <a:t>Strand</a:t>
            </a:r>
            <a:r>
              <a:rPr lang="fa-IR" sz="2200" b="1" dirty="0" smtClean="0">
                <a:solidFill>
                  <a:srgbClr val="7030A0"/>
                </a:solidFill>
                <a:latin typeface="Times" pitchFamily="18" charset="0"/>
                <a:cs typeface="B Nazanin" pitchFamily="2" charset="-78"/>
              </a:rPr>
              <a:t>) :</a:t>
            </a:r>
            <a:endParaRPr lang="en-US" sz="2200" b="1" dirty="0" smtClean="0">
              <a:solidFill>
                <a:srgbClr val="7030A0"/>
              </a:solidFill>
              <a:latin typeface="Times" pitchFamily="18" charset="0"/>
              <a:cs typeface="B Nazanin" pitchFamily="2" charset="-78"/>
            </a:endParaRPr>
          </a:p>
          <a:p>
            <a:pPr marL="109728" indent="0" algn="justLow" rtl="1">
              <a:buNone/>
            </a:pPr>
            <a:r>
              <a:rPr lang="fa-IR" sz="2200" dirty="0" smtClean="0">
                <a:latin typeface="Times" pitchFamily="18" charset="0"/>
                <a:cs typeface="B Nazanin" pitchFamily="2" charset="-78"/>
              </a:rPr>
              <a:t> آرایشی از سیم ها که به طور مارپیچ در اطراف یک محور در یک یا چند لایه برای ایجاد مقطعی قرار گرفته اند.</a:t>
            </a:r>
          </a:p>
        </p:txBody>
      </p:sp>
      <p:sp>
        <p:nvSpPr>
          <p:cNvPr id="9" name="Content Placeholder 1"/>
          <p:cNvSpPr txBox="1">
            <a:spLocks/>
          </p:cNvSpPr>
          <p:nvPr/>
        </p:nvSpPr>
        <p:spPr>
          <a:xfrm>
            <a:off x="374848" y="2348880"/>
            <a:ext cx="8517632" cy="4108754"/>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pPr>
            <a:r>
              <a:rPr lang="fa-IR" sz="2200" b="1" dirty="0" smtClean="0">
                <a:solidFill>
                  <a:srgbClr val="7030A0"/>
                </a:solidFill>
                <a:latin typeface="Times" pitchFamily="18" charset="0"/>
                <a:cs typeface="B Nazanin" pitchFamily="2" charset="-78"/>
              </a:rPr>
              <a:t>استرندر (</a:t>
            </a:r>
            <a:r>
              <a:rPr lang="en-US" sz="2200" b="1" dirty="0" err="1" smtClean="0">
                <a:solidFill>
                  <a:srgbClr val="7030A0"/>
                </a:solidFill>
                <a:latin typeface="Times" pitchFamily="18" charset="0"/>
                <a:cs typeface="B Nazanin" pitchFamily="2" charset="-78"/>
              </a:rPr>
              <a:t>Strander</a:t>
            </a:r>
            <a:r>
              <a:rPr lang="fa-IR" sz="2200" b="1" dirty="0" smtClean="0">
                <a:solidFill>
                  <a:srgbClr val="7030A0"/>
                </a:solidFill>
                <a:latin typeface="Times" pitchFamily="18" charset="0"/>
                <a:cs typeface="B Nazanin" pitchFamily="2" charset="-78"/>
              </a:rPr>
              <a:t>) : </a:t>
            </a:r>
            <a:r>
              <a:rPr lang="fa-IR" sz="2200" dirty="0" smtClean="0">
                <a:latin typeface="Times" pitchFamily="18" charset="0"/>
                <a:cs typeface="B Nazanin" pitchFamily="2" charset="-78"/>
              </a:rPr>
              <a:t>نوعی ماشین که تعدادی از رشته های جداگانه سیم را می تاباند و با عبور آن ها از داخل قالب به آنها به صورت گروه شکل می دهد </a:t>
            </a:r>
            <a:endParaRPr lang="fa-IR" sz="2200" dirty="0">
              <a:latin typeface="Times" pitchFamily="18" charset="0"/>
              <a:cs typeface="B Nazanin" pitchFamily="2" charset="-78"/>
            </a:endParaRPr>
          </a:p>
        </p:txBody>
      </p:sp>
      <p:sp>
        <p:nvSpPr>
          <p:cNvPr id="10"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24922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p:cTn id="20"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9" grpId="0"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788024" y="529516"/>
            <a:ext cx="4042792"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2- استرندر</a:t>
            </a:r>
            <a:endParaRPr lang="fa-IR" sz="2800" dirty="0">
              <a:solidFill>
                <a:srgbClr val="7030A0"/>
              </a:solidFill>
              <a:latin typeface="+mn-lt"/>
              <a:ea typeface="+mn-ea"/>
              <a:cs typeface="B Titr" pitchFamily="2" charset="-78"/>
            </a:endParaRPr>
          </a:p>
        </p:txBody>
      </p:sp>
      <p:graphicFrame>
        <p:nvGraphicFramePr>
          <p:cNvPr id="3" name="Table 2"/>
          <p:cNvGraphicFramePr>
            <a:graphicFrameLocks noGrp="1"/>
          </p:cNvGraphicFramePr>
          <p:nvPr>
            <p:extLst>
              <p:ext uri="{D42A27DB-BD31-4B8C-83A1-F6EECF244321}">
                <p14:modId xmlns:p14="http://schemas.microsoft.com/office/powerpoint/2010/main" val="2703549630"/>
              </p:ext>
            </p:extLst>
          </p:nvPr>
        </p:nvGraphicFramePr>
        <p:xfrm>
          <a:off x="1549660" y="3284984"/>
          <a:ext cx="6096000" cy="1921128"/>
        </p:xfrm>
        <a:graphic>
          <a:graphicData uri="http://schemas.openxmlformats.org/drawingml/2006/table">
            <a:tbl>
              <a:tblPr firstRow="1" bandRow="1">
                <a:tableStyleId>{5C22544A-7EE6-4342-B048-85BDC9FD1C3A}</a:tableStyleId>
              </a:tblPr>
              <a:tblGrid>
                <a:gridCol w="2664296"/>
                <a:gridCol w="3431704"/>
              </a:tblGrid>
              <a:tr h="437768">
                <a:tc>
                  <a:txBody>
                    <a:bodyPr/>
                    <a:lstStyle/>
                    <a:p>
                      <a:pPr algn="ctr"/>
                      <a:r>
                        <a:rPr lang="fa-IR" dirty="0" smtClean="0">
                          <a:cs typeface="B Nazanin" pitchFamily="2" charset="-78"/>
                        </a:rPr>
                        <a:t>ترتیب تاب</a:t>
                      </a:r>
                      <a:endParaRPr lang="en-US" dirty="0">
                        <a:cs typeface="B Nazanin" pitchFamily="2" charset="-78"/>
                      </a:endParaRPr>
                    </a:p>
                  </a:txBody>
                  <a:tcPr/>
                </a:tc>
                <a:tc>
                  <a:txBody>
                    <a:bodyPr/>
                    <a:lstStyle/>
                    <a:p>
                      <a:pPr algn="ctr"/>
                      <a:r>
                        <a:rPr lang="fa-IR" dirty="0" smtClean="0">
                          <a:cs typeface="B Nazanin" pitchFamily="2" charset="-78"/>
                        </a:rPr>
                        <a:t>نوع استرندر</a:t>
                      </a:r>
                      <a:endParaRPr lang="en-US" dirty="0">
                        <a:cs typeface="B Nazanin" pitchFamily="2" charset="-78"/>
                      </a:endParaRPr>
                    </a:p>
                  </a:txBody>
                  <a:tcPr/>
                </a:tc>
              </a:tr>
              <a:tr h="370840">
                <a:tc>
                  <a:txBody>
                    <a:bodyPr/>
                    <a:lstStyle/>
                    <a:p>
                      <a:pPr algn="ctr"/>
                      <a:r>
                        <a:rPr lang="fa-IR" dirty="0" smtClean="0">
                          <a:cs typeface="B Nazanin" pitchFamily="2" charset="-78"/>
                        </a:rPr>
                        <a:t>(6+1)</a:t>
                      </a:r>
                      <a:endParaRPr lang="en-US" dirty="0">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Nazanin" pitchFamily="2" charset="-78"/>
                        </a:rPr>
                        <a:t> 7 رشته</a:t>
                      </a:r>
                      <a:endParaRPr lang="en-US" dirty="0">
                        <a:cs typeface="B Nazanin" pitchFamily="2" charset="-78"/>
                      </a:endParaRPr>
                    </a:p>
                  </a:txBody>
                  <a:tcPr/>
                </a:tc>
              </a:tr>
              <a:tr h="370840">
                <a:tc>
                  <a:txBody>
                    <a:bodyPr/>
                    <a:lstStyle/>
                    <a:p>
                      <a:pPr algn="ctr"/>
                      <a:r>
                        <a:rPr lang="fa-IR" dirty="0" smtClean="0">
                          <a:cs typeface="B Nazanin" pitchFamily="2" charset="-78"/>
                        </a:rPr>
                        <a:t>(12+6+1)</a:t>
                      </a:r>
                      <a:endParaRPr lang="en-US" dirty="0">
                        <a:cs typeface="B Nazanin" pitchFamily="2" charset="-78"/>
                      </a:endParaRPr>
                    </a:p>
                  </a:txBody>
                  <a:tcPr/>
                </a:tc>
                <a:tc>
                  <a:txBody>
                    <a:bodyPr/>
                    <a:lstStyle/>
                    <a:p>
                      <a:pPr algn="ctr"/>
                      <a:r>
                        <a:rPr lang="fa-IR" dirty="0" smtClean="0">
                          <a:cs typeface="B Nazanin" pitchFamily="2" charset="-78"/>
                        </a:rPr>
                        <a:t>19 رشته</a:t>
                      </a:r>
                      <a:endParaRPr lang="en-US" dirty="0">
                        <a:cs typeface="B Nazanin" pitchFamily="2" charset="-78"/>
                      </a:endParaRPr>
                    </a:p>
                  </a:txBody>
                  <a:tcPr/>
                </a:tc>
              </a:tr>
              <a:tr h="370840">
                <a:tc>
                  <a:txBody>
                    <a:bodyPr/>
                    <a:lstStyle/>
                    <a:p>
                      <a:pPr algn="ctr"/>
                      <a:r>
                        <a:rPr lang="fa-IR" dirty="0" smtClean="0">
                          <a:cs typeface="B Nazanin" pitchFamily="2" charset="-78"/>
                        </a:rPr>
                        <a:t>(18+12+6+1) </a:t>
                      </a:r>
                      <a:endParaRPr lang="en-US" dirty="0">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Nazanin" pitchFamily="2" charset="-78"/>
                        </a:rPr>
                        <a:t>37 رشته</a:t>
                      </a:r>
                      <a:endParaRPr lang="en-US" dirty="0" smtClean="0">
                        <a:cs typeface="B Nazanin" pitchFamily="2" charset="-78"/>
                      </a:endParaRPr>
                    </a:p>
                  </a:txBody>
                  <a:tcPr/>
                </a:tc>
              </a:tr>
              <a:tr h="370840">
                <a:tc>
                  <a:txBody>
                    <a:bodyPr/>
                    <a:lstStyle/>
                    <a:p>
                      <a:pPr algn="ctr"/>
                      <a:r>
                        <a:rPr lang="fa-IR" dirty="0" smtClean="0">
                          <a:cs typeface="B Nazanin" pitchFamily="2" charset="-78"/>
                        </a:rPr>
                        <a:t>(24+18+12+6+1) </a:t>
                      </a:r>
                      <a:endParaRPr lang="en-US" dirty="0">
                        <a:cs typeface="B Nazanin"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Nazanin" pitchFamily="2" charset="-78"/>
                        </a:rPr>
                        <a:t>61 رشته</a:t>
                      </a:r>
                      <a:endParaRPr lang="en-US" dirty="0" smtClean="0">
                        <a:cs typeface="B Nazanin" pitchFamily="2" charset="-78"/>
                      </a:endParaRPr>
                    </a:p>
                  </a:txBody>
                  <a:tcPr/>
                </a:tc>
              </a:tr>
            </a:tbl>
          </a:graphicData>
        </a:graphic>
      </p:graphicFrame>
      <p:sp>
        <p:nvSpPr>
          <p:cNvPr id="6" name="Content Placeholder 1"/>
          <p:cNvSpPr txBox="1">
            <a:spLocks/>
          </p:cNvSpPr>
          <p:nvPr/>
        </p:nvSpPr>
        <p:spPr>
          <a:xfrm>
            <a:off x="662880" y="1178749"/>
            <a:ext cx="8229600" cy="396043"/>
          </a:xfrm>
          <a:prstGeom prst="rect">
            <a:avLst/>
          </a:prstGeom>
        </p:spPr>
        <p:txBody>
          <a:bodyPr vert="horz">
            <a:normAutofit fontScale="850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r" rtl="1"/>
            <a:r>
              <a:rPr lang="fa-IR" dirty="0" smtClean="0">
                <a:cs typeface="B Nazanin" pitchFamily="2" charset="-78"/>
              </a:rPr>
              <a:t>انواع استرندر های 7 ،37،19و 61 رشته جهت تاب رشته های هادی وجود دارد. </a:t>
            </a:r>
          </a:p>
        </p:txBody>
      </p:sp>
      <p:sp>
        <p:nvSpPr>
          <p:cNvPr id="7" name="Content Placeholder 1"/>
          <p:cNvSpPr txBox="1">
            <a:spLocks/>
          </p:cNvSpPr>
          <p:nvPr/>
        </p:nvSpPr>
        <p:spPr>
          <a:xfrm>
            <a:off x="302840" y="1789356"/>
            <a:ext cx="8589640" cy="1495628"/>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fa-IR" dirty="0" smtClean="0">
                <a:cs typeface="B Nazanin" pitchFamily="2" charset="-78"/>
              </a:rPr>
              <a:t>عملیات استرند با توجه به تعداد رشته هایی که می خواهند به هم تابیده شوند توسط دستگاه های متناسب انجام می گیرد. و ترتیب تاب در هر دستگاه به شرح ذیل می باشد : </a:t>
            </a:r>
          </a:p>
        </p:txBody>
      </p:sp>
      <p:sp>
        <p:nvSpPr>
          <p:cNvPr id="10"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290587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7" grpId="0" build="p"/>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788024" y="529516"/>
            <a:ext cx="4042792"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2- استرندر</a:t>
            </a:r>
            <a:endParaRPr lang="fa-IR" sz="2800" dirty="0">
              <a:solidFill>
                <a:srgbClr val="7030A0"/>
              </a:solidFill>
              <a:latin typeface="+mn-lt"/>
              <a:ea typeface="+mn-ea"/>
              <a:cs typeface="B Titr" pitchFamily="2" charset="-78"/>
            </a:endParaRPr>
          </a:p>
        </p:txBody>
      </p:sp>
      <p:sp>
        <p:nvSpPr>
          <p:cNvPr id="6" name="Content Placeholder 1"/>
          <p:cNvSpPr txBox="1">
            <a:spLocks/>
          </p:cNvSpPr>
          <p:nvPr/>
        </p:nvSpPr>
        <p:spPr>
          <a:xfrm>
            <a:off x="662880" y="1178749"/>
            <a:ext cx="8229600" cy="396043"/>
          </a:xfrm>
          <a:prstGeom prst="rect">
            <a:avLst/>
          </a:prstGeom>
        </p:spPr>
        <p:txBody>
          <a:bodyPr vert="horz">
            <a:normAutofit fontScale="700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r" rtl="1"/>
            <a:r>
              <a:rPr lang="fa-IR" dirty="0" smtClean="0">
                <a:cs typeface="B Nazanin" pitchFamily="2" charset="-78"/>
              </a:rPr>
              <a:t>راه اندازی استرند یک رشته سیم با تعداد رشته های 1+6+9 در شکل های زیر نمایش داده شده است.</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429" y="1574792"/>
            <a:ext cx="5178269" cy="293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182934"/>
            <a:ext cx="4929393" cy="265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2"/>
          <p:cNvSpPr txBox="1">
            <a:spLocks/>
          </p:cNvSpPr>
          <p:nvPr/>
        </p:nvSpPr>
        <p:spPr>
          <a:xfrm>
            <a:off x="6948264" y="4481296"/>
            <a:ext cx="1853434"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Nazanin" pitchFamily="2" charset="-78"/>
              </a:rPr>
              <a:t>1- 1 رشته</a:t>
            </a:r>
            <a:endParaRPr lang="fa-IR" sz="2800" dirty="0">
              <a:solidFill>
                <a:srgbClr val="7030A0"/>
              </a:solidFill>
              <a:latin typeface="+mn-lt"/>
              <a:ea typeface="+mn-ea"/>
              <a:cs typeface="B Nazanin" pitchFamily="2" charset="-78"/>
            </a:endParaRPr>
          </a:p>
        </p:txBody>
      </p:sp>
      <p:sp>
        <p:nvSpPr>
          <p:cNvPr id="11" name="Title 2"/>
          <p:cNvSpPr txBox="1">
            <a:spLocks/>
          </p:cNvSpPr>
          <p:nvPr/>
        </p:nvSpPr>
        <p:spPr>
          <a:xfrm>
            <a:off x="3851920" y="5887956"/>
            <a:ext cx="1617025" cy="523220"/>
          </a:xfrm>
          <a:prstGeom prst="rect">
            <a:avLst/>
          </a:prstGeom>
          <a:noFill/>
        </p:spPr>
        <p:txBody>
          <a:bodyPr vert="horz" wrap="square" rtlCol="1" anchor="ctr">
            <a:spAutoFit/>
            <a:scene3d>
              <a:camera prst="orthographicFront"/>
              <a:lightRig rig="soft" dir="t"/>
            </a:scene3d>
            <a:sp3d prstMaterial="softEdge">
              <a:bevelT w="25400" h="25400"/>
            </a:sp3d>
          </a:bodyPr>
          <a:lstStyle>
            <a:defPPr>
              <a:defRPr lang="fa-IR"/>
            </a:defPPr>
            <a:lvl1pPr>
              <a:spcBef>
                <a:spcPct val="0"/>
              </a:spcBef>
              <a:buNone/>
              <a:defRPr kumimoji="0" sz="2800" b="1">
                <a:solidFill>
                  <a:srgbClr val="7030A0"/>
                </a:solidFill>
                <a:effectLst>
                  <a:outerShdw blurRad="31750" dist="25400" dir="5400000" algn="tl" rotWithShape="0">
                    <a:srgbClr val="000000">
                      <a:alpha val="25000"/>
                    </a:srgbClr>
                  </a:outerShdw>
                </a:effectLst>
                <a:cs typeface="B Nazanin" pitchFamily="2" charset="-78"/>
              </a:defRPr>
            </a:lvl1pPr>
          </a:lstStyle>
          <a:p>
            <a:r>
              <a:rPr lang="fa-IR" dirty="0"/>
              <a:t>2- 6 رشته</a:t>
            </a:r>
          </a:p>
        </p:txBody>
      </p:sp>
    </p:spTree>
    <p:extLst>
      <p:ext uri="{BB962C8B-B14F-4D97-AF65-F5344CB8AC3E}">
        <p14:creationId xmlns:p14="http://schemas.microsoft.com/office/powerpoint/2010/main" val="28982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788024" y="529516"/>
            <a:ext cx="4042792"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2- استرندر</a:t>
            </a:r>
            <a:endParaRPr lang="fa-IR" sz="2800" dirty="0">
              <a:solidFill>
                <a:srgbClr val="7030A0"/>
              </a:solidFill>
              <a:latin typeface="+mn-lt"/>
              <a:ea typeface="+mn-ea"/>
              <a:cs typeface="B Titr" pitchFamily="2" charset="-78"/>
            </a:endParaRPr>
          </a:p>
        </p:txBody>
      </p:sp>
      <p:sp>
        <p:nvSpPr>
          <p:cNvPr id="8"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572" y="1052736"/>
            <a:ext cx="5291244" cy="28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2"/>
          <p:cNvSpPr txBox="1">
            <a:spLocks/>
          </p:cNvSpPr>
          <p:nvPr/>
        </p:nvSpPr>
        <p:spPr>
          <a:xfrm>
            <a:off x="7179845" y="3864124"/>
            <a:ext cx="1617025" cy="523220"/>
          </a:xfrm>
          <a:prstGeom prst="rect">
            <a:avLst/>
          </a:prstGeom>
          <a:noFill/>
        </p:spPr>
        <p:txBody>
          <a:bodyPr vert="horz" wrap="square" rtlCol="1" anchor="ctr">
            <a:spAutoFit/>
            <a:scene3d>
              <a:camera prst="orthographicFront"/>
              <a:lightRig rig="soft" dir="t"/>
            </a:scene3d>
            <a:sp3d prstMaterial="softEdge">
              <a:bevelT w="25400" h="25400"/>
            </a:sp3d>
          </a:bodyPr>
          <a:lstStyle>
            <a:defPPr>
              <a:defRPr lang="fa-IR"/>
            </a:defPPr>
            <a:lvl1pPr>
              <a:spcBef>
                <a:spcPct val="0"/>
              </a:spcBef>
              <a:buNone/>
              <a:defRPr kumimoji="0" sz="2800" b="1">
                <a:solidFill>
                  <a:srgbClr val="7030A0"/>
                </a:solidFill>
                <a:effectLst>
                  <a:outerShdw blurRad="31750" dist="25400" dir="5400000" algn="tl" rotWithShape="0">
                    <a:srgbClr val="000000">
                      <a:alpha val="25000"/>
                    </a:srgbClr>
                  </a:outerShdw>
                </a:effectLst>
                <a:cs typeface="B Nazanin" pitchFamily="2" charset="-78"/>
              </a:defRPr>
            </a:lvl1pPr>
          </a:lstStyle>
          <a:p>
            <a:r>
              <a:rPr lang="fa-IR" dirty="0" smtClean="0"/>
              <a:t>3- 9 رشته</a:t>
            </a:r>
            <a:endParaRPr lang="fa-IR" dirty="0"/>
          </a:p>
        </p:txBody>
      </p:sp>
      <p:sp>
        <p:nvSpPr>
          <p:cNvPr id="11" name="Title 2"/>
          <p:cNvSpPr txBox="1">
            <a:spLocks/>
          </p:cNvSpPr>
          <p:nvPr/>
        </p:nvSpPr>
        <p:spPr>
          <a:xfrm>
            <a:off x="5558418" y="6086842"/>
            <a:ext cx="386383" cy="523220"/>
          </a:xfrm>
          <a:prstGeom prst="rect">
            <a:avLst/>
          </a:prstGeom>
          <a:noFill/>
        </p:spPr>
        <p:txBody>
          <a:bodyPr vert="horz" wrap="square" rtlCol="1" anchor="ctr">
            <a:spAutoFit/>
            <a:scene3d>
              <a:camera prst="orthographicFront"/>
              <a:lightRig rig="soft" dir="t"/>
            </a:scene3d>
            <a:sp3d prstMaterial="softEdge">
              <a:bevelT w="25400" h="25400"/>
            </a:sp3d>
          </a:bodyPr>
          <a:lstStyle>
            <a:defPPr>
              <a:defRPr lang="fa-IR"/>
            </a:defPPr>
            <a:lvl1pPr>
              <a:spcBef>
                <a:spcPct val="0"/>
              </a:spcBef>
              <a:buNone/>
              <a:defRPr kumimoji="0" sz="2800" b="1">
                <a:solidFill>
                  <a:srgbClr val="7030A0"/>
                </a:solidFill>
                <a:effectLst>
                  <a:outerShdw blurRad="31750" dist="25400" dir="5400000" algn="tl" rotWithShape="0">
                    <a:srgbClr val="000000">
                      <a:alpha val="25000"/>
                    </a:srgbClr>
                  </a:outerShdw>
                </a:effectLst>
                <a:cs typeface="B Nazanin" pitchFamily="2" charset="-78"/>
              </a:defRPr>
            </a:lvl1pPr>
          </a:lstStyle>
          <a:p>
            <a:r>
              <a:rPr lang="fa-IR" dirty="0" smtClean="0"/>
              <a:t>4</a:t>
            </a:r>
            <a:endParaRPr lang="fa-IR"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356992"/>
            <a:ext cx="5138911" cy="272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276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788024" y="529516"/>
            <a:ext cx="4042792"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2- استرندر</a:t>
            </a:r>
            <a:endParaRPr lang="fa-IR" sz="2800" dirty="0">
              <a:solidFill>
                <a:srgbClr val="7030A0"/>
              </a:solidFill>
              <a:latin typeface="+mn-lt"/>
              <a:ea typeface="+mn-ea"/>
              <a:cs typeface="B Titr" pitchFamily="2" charset="-78"/>
            </a:endParaRPr>
          </a:p>
        </p:txBody>
      </p:sp>
      <p:sp>
        <p:nvSpPr>
          <p:cNvPr id="8"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11" name="Title 2"/>
          <p:cNvSpPr txBox="1">
            <a:spLocks/>
          </p:cNvSpPr>
          <p:nvPr/>
        </p:nvSpPr>
        <p:spPr>
          <a:xfrm>
            <a:off x="6229845" y="6309320"/>
            <a:ext cx="386383" cy="523220"/>
          </a:xfrm>
          <a:prstGeom prst="rect">
            <a:avLst/>
          </a:prstGeom>
          <a:noFill/>
        </p:spPr>
        <p:txBody>
          <a:bodyPr vert="horz" wrap="square" rtlCol="1" anchor="ctr">
            <a:spAutoFit/>
            <a:scene3d>
              <a:camera prst="orthographicFront"/>
              <a:lightRig rig="soft" dir="t"/>
            </a:scene3d>
            <a:sp3d prstMaterial="softEdge">
              <a:bevelT w="25400" h="25400"/>
            </a:sp3d>
          </a:bodyPr>
          <a:lstStyle>
            <a:defPPr>
              <a:defRPr lang="fa-IR"/>
            </a:defPPr>
            <a:lvl1pPr>
              <a:spcBef>
                <a:spcPct val="0"/>
              </a:spcBef>
              <a:buNone/>
              <a:defRPr kumimoji="0" sz="2800" b="1">
                <a:solidFill>
                  <a:srgbClr val="7030A0"/>
                </a:solidFill>
                <a:effectLst>
                  <a:outerShdw blurRad="31750" dist="25400" dir="5400000" algn="tl" rotWithShape="0">
                    <a:srgbClr val="000000">
                      <a:alpha val="25000"/>
                    </a:srgbClr>
                  </a:outerShdw>
                </a:effectLst>
                <a:cs typeface="B Nazanin" pitchFamily="2" charset="-78"/>
              </a:defRPr>
            </a:lvl1pPr>
          </a:lstStyle>
          <a:p>
            <a:r>
              <a:rPr lang="fa-IR" dirty="0" smtClean="0"/>
              <a:t>5</a:t>
            </a:r>
            <a:endParaRPr lang="fa-IR"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153" y="996360"/>
            <a:ext cx="3267075"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48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196753"/>
            <a:ext cx="8625136" cy="2664295"/>
          </a:xfrm>
        </p:spPr>
        <p:txBody>
          <a:bodyPr>
            <a:normAutofit/>
          </a:bodyPr>
          <a:lstStyle/>
          <a:p>
            <a:pPr algn="justLow" rtl="1"/>
            <a:r>
              <a:rPr lang="fa-IR" dirty="0" smtClean="0">
                <a:cs typeface="B Nazanin" pitchFamily="2" charset="-78"/>
              </a:rPr>
              <a:t>در صورتی که هادی از کلاس 1(مفتولی) باشد، بلافاصله پس از كشش به دستگاه اكسترودر جهت عايق مي رود.</a:t>
            </a:r>
          </a:p>
          <a:p>
            <a:pPr algn="justLow" rtl="1"/>
            <a:endParaRPr lang="fa-IR" dirty="0" smtClean="0">
              <a:cs typeface="B Nazanin" pitchFamily="2" charset="-78"/>
            </a:endParaRPr>
          </a:p>
          <a:p>
            <a:pPr algn="justLow" rtl="1"/>
            <a:r>
              <a:rPr lang="fa-IR" dirty="0" smtClean="0">
                <a:cs typeface="B Nazanin" pitchFamily="2" charset="-78"/>
              </a:rPr>
              <a:t>اگر هادی كلاس 2(نيمه افشان) يا کلاس 5 (افشان) یا کلاس 6 (سوپر افشان)</a:t>
            </a:r>
            <a:r>
              <a:rPr lang="en-US" dirty="0" smtClean="0">
                <a:cs typeface="B Nazanin" pitchFamily="2" charset="-78"/>
              </a:rPr>
              <a:t> </a:t>
            </a:r>
            <a:r>
              <a:rPr lang="fa-IR" dirty="0" smtClean="0">
                <a:cs typeface="B Nazanin" pitchFamily="2" charset="-78"/>
              </a:rPr>
              <a:t>باشد، به دستگاه هاي بانچر و استرندر برای تاب هادی مي رود که پس از پایان این مرحله هادی با مقطع مشخص تولید می شود.</a:t>
            </a:r>
          </a:p>
        </p:txBody>
      </p:sp>
      <p:sp>
        <p:nvSpPr>
          <p:cNvPr id="4" name="Title 2"/>
          <p:cNvSpPr txBox="1">
            <a:spLocks/>
          </p:cNvSpPr>
          <p:nvPr/>
        </p:nvSpPr>
        <p:spPr>
          <a:xfrm>
            <a:off x="4810927" y="548680"/>
            <a:ext cx="4042792"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2- استرندر</a:t>
            </a:r>
            <a:endParaRPr lang="fa-IR" sz="2800" dirty="0">
              <a:solidFill>
                <a:srgbClr val="7030A0"/>
              </a:solidFill>
              <a:latin typeface="+mn-lt"/>
              <a:ea typeface="+mn-ea"/>
              <a:cs typeface="B Titr" pitchFamily="2" charset="-78"/>
            </a:endParaRP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Content Placeholder 1"/>
          <p:cNvSpPr txBox="1">
            <a:spLocks/>
          </p:cNvSpPr>
          <p:nvPr/>
        </p:nvSpPr>
        <p:spPr>
          <a:xfrm>
            <a:off x="179512" y="4797152"/>
            <a:ext cx="8830816" cy="1008112"/>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buFont typeface="Wingdings" pitchFamily="2" charset="2"/>
              <a:buChar char="ü"/>
            </a:pPr>
            <a:r>
              <a:rPr lang="fa-IR" b="1" dirty="0" smtClean="0">
                <a:solidFill>
                  <a:schemeClr val="bg2">
                    <a:lumMod val="25000"/>
                  </a:schemeClr>
                </a:solidFill>
                <a:cs typeface="B Nazanin" pitchFamily="2" charset="-78"/>
              </a:rPr>
              <a:t>در این مرحله مقاومت، قطر هادی، تعداد و قطر رشته ها، طول تاب و ظاهر سيم مهمترین پارامتر هاي كنترلي مي باشد.</a:t>
            </a:r>
            <a:endParaRPr lang="fa-IR" b="1" dirty="0">
              <a:solidFill>
                <a:schemeClr val="bg2">
                  <a:lumMod val="25000"/>
                </a:schemeClr>
              </a:solidFill>
              <a:cs typeface="B Nazanin" pitchFamily="2" charset="-78"/>
            </a:endParaRPr>
          </a:p>
        </p:txBody>
      </p:sp>
    </p:spTree>
    <p:extLst>
      <p:ext uri="{BB962C8B-B14F-4D97-AF65-F5344CB8AC3E}">
        <p14:creationId xmlns:p14="http://schemas.microsoft.com/office/powerpoint/2010/main" val="128256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196753"/>
            <a:ext cx="8625136" cy="2016223"/>
          </a:xfrm>
        </p:spPr>
        <p:txBody>
          <a:bodyPr>
            <a:normAutofit/>
          </a:bodyPr>
          <a:lstStyle/>
          <a:p>
            <a:pPr algn="justLow" rtl="1">
              <a:lnSpc>
                <a:spcPct val="150000"/>
              </a:lnSpc>
            </a:pPr>
            <a:r>
              <a:rPr lang="fa-IR" dirty="0" smtClean="0">
                <a:latin typeface="Times" pitchFamily="18" charset="0"/>
                <a:cs typeface="B Nazanin" pitchFamily="2" charset="-78"/>
              </a:rPr>
              <a:t>به طور کلی مقاطعی که کمتر از </a:t>
            </a:r>
            <a:r>
              <a:rPr lang="en-US" dirty="0" smtClean="0">
                <a:latin typeface="Times" pitchFamily="18" charset="0"/>
                <a:cs typeface="B Nazanin" pitchFamily="2" charset="-78"/>
              </a:rPr>
              <a:t>6mm</a:t>
            </a:r>
            <a:r>
              <a:rPr lang="en-US" baseline="30000" dirty="0" smtClean="0">
                <a:latin typeface="Times" pitchFamily="18" charset="0"/>
                <a:cs typeface="B Nazanin" pitchFamily="2" charset="-78"/>
              </a:rPr>
              <a:t>2</a:t>
            </a:r>
            <a:r>
              <a:rPr lang="fa-IR" dirty="0" smtClean="0">
                <a:latin typeface="Times" pitchFamily="18" charset="0"/>
                <a:cs typeface="B Nazanin" pitchFamily="2" charset="-78"/>
              </a:rPr>
              <a:t> باشند</a:t>
            </a:r>
            <a:r>
              <a:rPr lang="fa-IR" dirty="0">
                <a:latin typeface="Times" pitchFamily="18" charset="0"/>
                <a:cs typeface="B Nazanin" pitchFamily="2" charset="-78"/>
              </a:rPr>
              <a:t>،</a:t>
            </a:r>
            <a:r>
              <a:rPr lang="fa-IR" dirty="0" smtClean="0">
                <a:latin typeface="Times" pitchFamily="18" charset="0"/>
                <a:cs typeface="B Nazanin" pitchFamily="2" charset="-78"/>
              </a:rPr>
              <a:t> قبل از استرند، توسط دستگاه بانچر تابیده می شوند، و هر مقطعی بالاتر از </a:t>
            </a:r>
            <a:r>
              <a:rPr lang="en-US" dirty="0" smtClean="0">
                <a:latin typeface="Times" pitchFamily="18" charset="0"/>
                <a:cs typeface="B Nazanin" pitchFamily="2" charset="-78"/>
              </a:rPr>
              <a:t>6mm</a:t>
            </a:r>
            <a:r>
              <a:rPr lang="en-US" baseline="30000" dirty="0" smtClean="0">
                <a:latin typeface="Times" pitchFamily="18" charset="0"/>
                <a:cs typeface="B Nazanin" pitchFamily="2" charset="-78"/>
              </a:rPr>
              <a:t>2</a:t>
            </a:r>
            <a:r>
              <a:rPr lang="fa-IR" dirty="0" smtClean="0">
                <a:latin typeface="Times" pitchFamily="18" charset="0"/>
                <a:cs typeface="B Nazanin" pitchFamily="2" charset="-78"/>
              </a:rPr>
              <a:t> بعد از کشش هادی در دستگاه راد به مرحله استرند در دستگاه های استرند تابیده می شود.</a:t>
            </a:r>
          </a:p>
        </p:txBody>
      </p:sp>
      <p:sp>
        <p:nvSpPr>
          <p:cNvPr id="4" name="Title 2"/>
          <p:cNvSpPr txBox="1">
            <a:spLocks/>
          </p:cNvSpPr>
          <p:nvPr/>
        </p:nvSpPr>
        <p:spPr>
          <a:xfrm>
            <a:off x="4810927" y="548680"/>
            <a:ext cx="4042792"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2- استرندر</a:t>
            </a:r>
            <a:endParaRPr lang="fa-IR" sz="2800" dirty="0">
              <a:solidFill>
                <a:srgbClr val="7030A0"/>
              </a:solidFill>
              <a:latin typeface="+mn-lt"/>
              <a:ea typeface="+mn-ea"/>
              <a:cs typeface="B Titr" pitchFamily="2" charset="-78"/>
            </a:endParaRP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110412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1856" y="673532"/>
            <a:ext cx="2386608"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a:solidFill>
                  <a:srgbClr val="7030A0"/>
                </a:solidFill>
                <a:latin typeface="+mn-lt"/>
                <a:ea typeface="+mn-ea"/>
                <a:cs typeface="B Titr" pitchFamily="2" charset="-78"/>
              </a:rPr>
              <a:t>3-اكسترود</a:t>
            </a: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Content Placeholder 1"/>
          <p:cNvSpPr txBox="1">
            <a:spLocks/>
          </p:cNvSpPr>
          <p:nvPr/>
        </p:nvSpPr>
        <p:spPr>
          <a:xfrm>
            <a:off x="302840" y="1196752"/>
            <a:ext cx="8517632" cy="2088232"/>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60000"/>
              </a:lnSpc>
            </a:pPr>
            <a:r>
              <a:rPr lang="fa-IR" sz="2200" b="1" dirty="0" smtClean="0">
                <a:solidFill>
                  <a:srgbClr val="7030A0"/>
                </a:solidFill>
                <a:latin typeface="Times" pitchFamily="18" charset="0"/>
                <a:cs typeface="B Nazanin" pitchFamily="2" charset="-78"/>
              </a:rPr>
              <a:t>اکسترود (</a:t>
            </a:r>
            <a:r>
              <a:rPr lang="en-US" sz="2200" b="1" dirty="0" smtClean="0">
                <a:solidFill>
                  <a:srgbClr val="7030A0"/>
                </a:solidFill>
                <a:latin typeface="Times" pitchFamily="18" charset="0"/>
                <a:cs typeface="B Nazanin" pitchFamily="2" charset="-78"/>
              </a:rPr>
              <a:t>Extrude</a:t>
            </a:r>
            <a:r>
              <a:rPr lang="fa-IR" sz="2200" b="1" dirty="0" smtClean="0">
                <a:solidFill>
                  <a:srgbClr val="7030A0"/>
                </a:solidFill>
                <a:latin typeface="Times" pitchFamily="18" charset="0"/>
                <a:cs typeface="B Nazanin" pitchFamily="2" charset="-78"/>
              </a:rPr>
              <a:t>) : </a:t>
            </a:r>
            <a:r>
              <a:rPr lang="fa-IR" sz="2200" b="1" dirty="0" smtClean="0">
                <a:latin typeface="Times" pitchFamily="18" charset="0"/>
                <a:cs typeface="B Nazanin" pitchFamily="2" charset="-78"/>
              </a:rPr>
              <a:t>شکل دادن به ماده از طریق راندن آن تحت فشار به داخل قالب ها که معمولاً برای نرم شدن از پیش گرم می شود. همچنین بکار بردن عایق بر روی هادی کابل که به شکل یکنواخت با کاربرد ماده متناجس عایقکاری در فرآیندی پیوسته انجام می شود.</a:t>
            </a:r>
          </a:p>
        </p:txBody>
      </p:sp>
      <p:sp>
        <p:nvSpPr>
          <p:cNvPr id="7" name="Content Placeholder 1"/>
          <p:cNvSpPr txBox="1">
            <a:spLocks/>
          </p:cNvSpPr>
          <p:nvPr/>
        </p:nvSpPr>
        <p:spPr>
          <a:xfrm>
            <a:off x="302840" y="3501008"/>
            <a:ext cx="8517632" cy="2232248"/>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pPr>
            <a:r>
              <a:rPr lang="fa-IR" sz="2200" b="1" dirty="0" smtClean="0">
                <a:solidFill>
                  <a:srgbClr val="7030A0"/>
                </a:solidFill>
                <a:latin typeface="Times" pitchFamily="18" charset="0"/>
                <a:cs typeface="B Nazanin" pitchFamily="2" charset="-78"/>
              </a:rPr>
              <a:t>اکسترودر (</a:t>
            </a:r>
            <a:r>
              <a:rPr lang="en-US" sz="2200" b="1" dirty="0" smtClean="0">
                <a:solidFill>
                  <a:srgbClr val="7030A0"/>
                </a:solidFill>
                <a:latin typeface="Times" pitchFamily="18" charset="0"/>
                <a:cs typeface="B Nazanin" pitchFamily="2" charset="-78"/>
              </a:rPr>
              <a:t>Extruder</a:t>
            </a:r>
            <a:r>
              <a:rPr lang="fa-IR" sz="2200" b="1" dirty="0" smtClean="0">
                <a:solidFill>
                  <a:srgbClr val="7030A0"/>
                </a:solidFill>
                <a:latin typeface="Times" pitchFamily="18" charset="0"/>
                <a:cs typeface="B Nazanin" pitchFamily="2" charset="-78"/>
              </a:rPr>
              <a:t>) : </a:t>
            </a:r>
            <a:r>
              <a:rPr lang="fa-IR" sz="2200" b="1" dirty="0" smtClean="0">
                <a:latin typeface="Times" pitchFamily="18" charset="0"/>
                <a:cs typeface="B Nazanin" pitchFamily="2" charset="-78"/>
              </a:rPr>
              <a:t>از اکسترودر در صنعت سیم سازی برای بکار بردن عایق ، فیلر، بدینگ و روکش بر روی سیم یا کابل استفاده می شود. عضوهای کاری اصلی آن مارپیچ و سیلندر است. مارپیچ (ماردون) با چرخش آن ماده عایقی از طریق کاتریج ،  تیپ و دای با فشار بیرون می راند</a:t>
            </a:r>
            <a:r>
              <a:rPr lang="fa-IR" sz="2200" b="1" dirty="0">
                <a:latin typeface="Times" pitchFamily="18" charset="0"/>
                <a:cs typeface="B Nazanin" pitchFamily="2" charset="-78"/>
              </a:rPr>
              <a:t> </a:t>
            </a:r>
            <a:r>
              <a:rPr lang="fa-IR" sz="2200" b="1" dirty="0" smtClean="0">
                <a:latin typeface="Times" pitchFamily="18" charset="0"/>
                <a:cs typeface="B Nazanin" pitchFamily="2" charset="-78"/>
              </a:rPr>
              <a:t>که بصورت غلاف روی سیم یا کابل قرار میگیرد.</a:t>
            </a:r>
            <a:endParaRPr lang="fa-IR" sz="2200" b="1" dirty="0">
              <a:latin typeface="Times" pitchFamily="18" charset="0"/>
              <a:cs typeface="B Nazanin" pitchFamily="2" charset="-78"/>
            </a:endParaRPr>
          </a:p>
        </p:txBody>
      </p:sp>
    </p:spTree>
    <p:extLst>
      <p:ext uri="{BB962C8B-B14F-4D97-AF65-F5344CB8AC3E}">
        <p14:creationId xmlns:p14="http://schemas.microsoft.com/office/powerpoint/2010/main" val="4092201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5772684" y="157863"/>
            <a:ext cx="3191804" cy="584775"/>
          </a:xfrm>
          <a:noFill/>
        </p:spPr>
        <p:txBody>
          <a:bodyPr wrap="square" rtlCol="1">
            <a:spAutoFit/>
          </a:bodyPr>
          <a:lstStyle/>
          <a:p>
            <a:pPr algn="r" rtl="1"/>
            <a:r>
              <a:rPr lang="fa-IR" sz="3200" dirty="0" smtClean="0">
                <a:solidFill>
                  <a:srgbClr val="7030A0"/>
                </a:solidFill>
                <a:cs typeface="B Nazanin" pitchFamily="2" charset="-78"/>
              </a:rPr>
              <a:t>نمایش ساختار کابل</a:t>
            </a:r>
            <a:endParaRPr lang="fa-IR" sz="3200" dirty="0">
              <a:solidFill>
                <a:srgbClr val="7030A0"/>
              </a:solidFill>
              <a:latin typeface="+mn-lt"/>
              <a:ea typeface="+mn-ea"/>
              <a:cs typeface="B Titr" pitchFamily="2" charset="-78"/>
            </a:endParaRPr>
          </a:p>
        </p:txBody>
      </p:sp>
      <p:grpSp>
        <p:nvGrpSpPr>
          <p:cNvPr id="24" name="Group 23"/>
          <p:cNvGrpSpPr/>
          <p:nvPr/>
        </p:nvGrpSpPr>
        <p:grpSpPr>
          <a:xfrm>
            <a:off x="998713" y="535518"/>
            <a:ext cx="5807697" cy="4499409"/>
            <a:chOff x="202065" y="29915"/>
            <a:chExt cx="5807697" cy="4499409"/>
          </a:xfrm>
        </p:grpSpPr>
        <p:pic>
          <p:nvPicPr>
            <p:cNvPr id="2051" name="Picture 3" descr="D:\96-04-04\Training\83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44" y="29915"/>
              <a:ext cx="4610050" cy="449940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4577418" y="1736812"/>
              <a:ext cx="531606"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788024" y="1326847"/>
              <a:ext cx="122173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rgbClr val="002060"/>
                  </a:solidFill>
                  <a:cs typeface="B Nazanin" pitchFamily="2" charset="-78"/>
                </a:rPr>
                <a:t>هادی سکتور</a:t>
              </a:r>
              <a:endParaRPr lang="en-US" b="1" dirty="0">
                <a:solidFill>
                  <a:srgbClr val="002060"/>
                </a:solidFill>
                <a:cs typeface="B Nazanin" pitchFamily="2" charset="-78"/>
              </a:endParaRPr>
            </a:p>
          </p:txBody>
        </p:sp>
        <p:cxnSp>
          <p:nvCxnSpPr>
            <p:cNvPr id="12" name="Straight Arrow Connector 11"/>
            <p:cNvCxnSpPr/>
            <p:nvPr/>
          </p:nvCxnSpPr>
          <p:spPr>
            <a:xfrm flipH="1">
              <a:off x="3659324" y="809092"/>
              <a:ext cx="666066" cy="5545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220414" y="548680"/>
              <a:ext cx="78363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rgbClr val="002060"/>
                  </a:solidFill>
                  <a:cs typeface="B Nazanin" pitchFamily="2" charset="-78"/>
                </a:rPr>
                <a:t>عایق</a:t>
              </a:r>
              <a:endParaRPr lang="en-US" b="1" dirty="0">
                <a:solidFill>
                  <a:srgbClr val="002060"/>
                </a:solidFill>
                <a:cs typeface="B Nazanin" pitchFamily="2" charset="-78"/>
              </a:endParaRPr>
            </a:p>
          </p:txBody>
        </p:sp>
        <p:cxnSp>
          <p:nvCxnSpPr>
            <p:cNvPr id="14" name="Straight Arrow Connector 13"/>
            <p:cNvCxnSpPr/>
            <p:nvPr/>
          </p:nvCxnSpPr>
          <p:spPr>
            <a:xfrm flipH="1">
              <a:off x="3176298" y="836712"/>
              <a:ext cx="531606" cy="5545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915816" y="404664"/>
              <a:ext cx="1487017"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rgbClr val="002060"/>
                  </a:solidFill>
                  <a:cs typeface="B Nazanin" pitchFamily="2" charset="-78"/>
                </a:rPr>
                <a:t>نوار نگهدارنده</a:t>
              </a:r>
              <a:endParaRPr lang="en-US" b="1" dirty="0">
                <a:solidFill>
                  <a:srgbClr val="002060"/>
                </a:solidFill>
                <a:cs typeface="B Nazanin" pitchFamily="2" charset="-78"/>
              </a:endParaRPr>
            </a:p>
          </p:txBody>
        </p:sp>
        <p:cxnSp>
          <p:nvCxnSpPr>
            <p:cNvPr id="16" name="Straight Arrow Connector 15"/>
            <p:cNvCxnSpPr/>
            <p:nvPr/>
          </p:nvCxnSpPr>
          <p:spPr>
            <a:xfrm rot="16200000" flipH="1">
              <a:off x="2253969" y="750929"/>
              <a:ext cx="531606"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flipH="1">
              <a:off x="1619671" y="404664"/>
              <a:ext cx="115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rgbClr val="002060"/>
                  </a:solidFill>
                  <a:cs typeface="B Nazanin" pitchFamily="2" charset="-78"/>
                </a:rPr>
                <a:t>غلاف داخلی</a:t>
              </a:r>
              <a:endParaRPr lang="en-US" b="1" dirty="0">
                <a:solidFill>
                  <a:srgbClr val="002060"/>
                </a:solidFill>
                <a:cs typeface="B Nazanin" pitchFamily="2" charset="-78"/>
              </a:endParaRPr>
            </a:p>
          </p:txBody>
        </p:sp>
        <p:cxnSp>
          <p:nvCxnSpPr>
            <p:cNvPr id="19" name="Straight Arrow Connector 18"/>
            <p:cNvCxnSpPr/>
            <p:nvPr/>
          </p:nvCxnSpPr>
          <p:spPr>
            <a:xfrm flipV="1">
              <a:off x="1830157" y="3140968"/>
              <a:ext cx="437587" cy="8122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55576" y="3861048"/>
              <a:ext cx="195190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rgbClr val="002060"/>
                  </a:solidFill>
                  <a:cs typeface="B Nazanin" pitchFamily="2" charset="-78"/>
                </a:rPr>
                <a:t>غلاف فلزی (محافظ)</a:t>
              </a:r>
              <a:endParaRPr lang="en-US" b="1" dirty="0">
                <a:solidFill>
                  <a:srgbClr val="002060"/>
                </a:solidFill>
                <a:cs typeface="B Nazanin" pitchFamily="2" charset="-78"/>
              </a:endParaRPr>
            </a:p>
          </p:txBody>
        </p:sp>
        <p:cxnSp>
          <p:nvCxnSpPr>
            <p:cNvPr id="22" name="Straight Arrow Connector 21"/>
            <p:cNvCxnSpPr/>
            <p:nvPr/>
          </p:nvCxnSpPr>
          <p:spPr>
            <a:xfrm rot="16200000" flipH="1">
              <a:off x="872366" y="584379"/>
              <a:ext cx="531606" cy="6480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flipH="1">
              <a:off x="202065" y="296158"/>
              <a:ext cx="1224137"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rgbClr val="002060"/>
                  </a:solidFill>
                  <a:cs typeface="B Nazanin" pitchFamily="2" charset="-78"/>
                </a:rPr>
                <a:t>غلاف بیرونی</a:t>
              </a:r>
              <a:endParaRPr lang="en-US" b="1" dirty="0">
                <a:solidFill>
                  <a:srgbClr val="002060"/>
                </a:solidFill>
                <a:cs typeface="B Nazanin" pitchFamily="2" charset="-78"/>
              </a:endParaRPr>
            </a:p>
          </p:txBody>
        </p:sp>
      </p:grpSp>
      <p:pic>
        <p:nvPicPr>
          <p:cNvPr id="27" name="Picture 2" descr="D:\96-04-04\Training\power-cable2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346517"/>
            <a:ext cx="4248472" cy="232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87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340768"/>
            <a:ext cx="8229600" cy="2448272"/>
          </a:xfrm>
        </p:spPr>
        <p:txBody>
          <a:bodyPr>
            <a:normAutofit fontScale="92500"/>
          </a:bodyPr>
          <a:lstStyle/>
          <a:p>
            <a:pPr algn="justLow" rtl="1">
              <a:lnSpc>
                <a:spcPct val="150000"/>
              </a:lnSpc>
            </a:pPr>
            <a:r>
              <a:rPr lang="fa-IR" dirty="0" smtClean="0">
                <a:latin typeface="Times" pitchFamily="18" charset="0"/>
                <a:cs typeface="B Nazanin" pitchFamily="2" charset="-78"/>
              </a:rPr>
              <a:t>در کل عملکرد اكسترودرها با سايزهاي مختلف شبيه هم هستند و کار همگی آنها تزریق پلیمر است. </a:t>
            </a:r>
          </a:p>
          <a:p>
            <a:pPr algn="justLow" rtl="1">
              <a:lnSpc>
                <a:spcPct val="150000"/>
              </a:lnSpc>
            </a:pPr>
            <a:r>
              <a:rPr lang="fa-IR" dirty="0" smtClean="0">
                <a:latin typeface="Times" pitchFamily="18" charset="0"/>
                <a:cs typeface="B Nazanin" pitchFamily="2" charset="-78"/>
              </a:rPr>
              <a:t>اما اكسترودرهايي كه </a:t>
            </a:r>
            <a:r>
              <a:rPr lang="en-US" dirty="0" smtClean="0">
                <a:latin typeface="Times" pitchFamily="18" charset="0"/>
                <a:cs typeface="B Nazanin" pitchFamily="2" charset="-78"/>
              </a:rPr>
              <a:t>PVC</a:t>
            </a:r>
            <a:r>
              <a:rPr lang="fa-IR" dirty="0" smtClean="0">
                <a:latin typeface="Times" pitchFamily="18" charset="0"/>
                <a:cs typeface="B Nazanin" pitchFamily="2" charset="-78"/>
              </a:rPr>
              <a:t>، </a:t>
            </a:r>
            <a:r>
              <a:rPr lang="en-US" dirty="0" smtClean="0">
                <a:latin typeface="Times" pitchFamily="18" charset="0"/>
                <a:cs typeface="B Nazanin" pitchFamily="2" charset="-78"/>
              </a:rPr>
              <a:t>XLPE</a:t>
            </a:r>
            <a:r>
              <a:rPr lang="fa-IR" dirty="0" smtClean="0">
                <a:latin typeface="Times" pitchFamily="18" charset="0"/>
                <a:cs typeface="B Nazanin" pitchFamily="2" charset="-78"/>
              </a:rPr>
              <a:t> يا </a:t>
            </a:r>
            <a:r>
              <a:rPr lang="en-US" dirty="0" smtClean="0">
                <a:latin typeface="Times" pitchFamily="18" charset="0"/>
                <a:cs typeface="B Nazanin" pitchFamily="2" charset="-78"/>
              </a:rPr>
              <a:t>HFFR</a:t>
            </a:r>
            <a:r>
              <a:rPr lang="fa-IR" dirty="0" smtClean="0">
                <a:latin typeface="Times" pitchFamily="18" charset="0"/>
                <a:cs typeface="B Nazanin" pitchFamily="2" charset="-78"/>
              </a:rPr>
              <a:t> تزريق مي كنند، تفاوت هاي جزئي با هم دارند. مثل نسبت</a:t>
            </a:r>
            <a:r>
              <a:rPr lang="en-US" dirty="0" smtClean="0">
                <a:latin typeface="Times" pitchFamily="18" charset="0"/>
                <a:cs typeface="B Nazanin" pitchFamily="2" charset="-78"/>
              </a:rPr>
              <a:t>L/D</a:t>
            </a:r>
            <a:r>
              <a:rPr lang="fa-IR" dirty="0" smtClean="0">
                <a:latin typeface="Times" pitchFamily="18" charset="0"/>
                <a:cs typeface="B Nazanin" pitchFamily="2" charset="-78"/>
              </a:rPr>
              <a:t>، گام مارپیچ ماردون، ارتفاع مارپیچ و ...</a:t>
            </a:r>
          </a:p>
        </p:txBody>
      </p:sp>
      <p:sp>
        <p:nvSpPr>
          <p:cNvPr id="2" name="Title 1"/>
          <p:cNvSpPr>
            <a:spLocks noGrp="1"/>
          </p:cNvSpPr>
          <p:nvPr>
            <p:ph type="title"/>
          </p:nvPr>
        </p:nvSpPr>
        <p:spPr>
          <a:xfrm>
            <a:off x="6156176" y="712123"/>
            <a:ext cx="2386608"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a:solidFill>
                  <a:srgbClr val="7030A0"/>
                </a:solidFill>
                <a:latin typeface="+mn-lt"/>
                <a:ea typeface="+mn-ea"/>
                <a:cs typeface="B Titr" pitchFamily="2" charset="-78"/>
              </a:rPr>
              <a:t>3-اكسترود</a:t>
            </a: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9" name="Content Placeholder 2"/>
          <p:cNvSpPr txBox="1">
            <a:spLocks/>
          </p:cNvSpPr>
          <p:nvPr/>
        </p:nvSpPr>
        <p:spPr>
          <a:xfrm>
            <a:off x="374848" y="4005064"/>
            <a:ext cx="8229600" cy="1872208"/>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pPr>
            <a:r>
              <a:rPr lang="fa-IR" sz="2400" b="1" dirty="0" smtClean="0">
                <a:solidFill>
                  <a:srgbClr val="002060"/>
                </a:solidFill>
                <a:latin typeface="Times" pitchFamily="18" charset="0"/>
                <a:cs typeface="B Nazanin" pitchFamily="2" charset="-78"/>
              </a:rPr>
              <a:t>انواع اکسترودر با سایز قطر سیلندر آنها نامگذاری می شوند، مانند اکسترودر 35، 45، 60، 65، 70، 90، 120، 150 و ...، که هر کدام جهت تزریق پلیمر بر سطح مقطع خاصی از کابل مورد استفاده قرار می گیرند.</a:t>
            </a:r>
          </a:p>
        </p:txBody>
      </p:sp>
    </p:spTree>
    <p:extLst>
      <p:ext uri="{BB962C8B-B14F-4D97-AF65-F5344CB8AC3E}">
        <p14:creationId xmlns:p14="http://schemas.microsoft.com/office/powerpoint/2010/main" val="2031461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5656" y="1196752"/>
            <a:ext cx="6933456" cy="648072"/>
          </a:xfrm>
        </p:spPr>
        <p:txBody>
          <a:bodyPr>
            <a:noAutofit/>
          </a:bodyPr>
          <a:lstStyle/>
          <a:p>
            <a:pPr algn="justLow" rtl="1">
              <a:lnSpc>
                <a:spcPct val="150000"/>
              </a:lnSpc>
              <a:buClr>
                <a:srgbClr val="7030A0"/>
              </a:buClr>
              <a:buFont typeface="Wingdings" pitchFamily="2" charset="2"/>
              <a:buChar char="q"/>
            </a:pPr>
            <a:r>
              <a:rPr lang="fa-IR" sz="2400" dirty="0" smtClean="0">
                <a:latin typeface="Times" pitchFamily="18" charset="0"/>
                <a:cs typeface="B Nazanin" pitchFamily="2" charset="-78"/>
              </a:rPr>
              <a:t>در شکل زیر ساختار داخلی اکسترودر نشان داده شده است : </a:t>
            </a:r>
          </a:p>
        </p:txBody>
      </p:sp>
      <p:sp>
        <p:nvSpPr>
          <p:cNvPr id="2" name="Title 1"/>
          <p:cNvSpPr>
            <a:spLocks noGrp="1"/>
          </p:cNvSpPr>
          <p:nvPr>
            <p:ph type="title"/>
          </p:nvPr>
        </p:nvSpPr>
        <p:spPr>
          <a:xfrm>
            <a:off x="6156176" y="712123"/>
            <a:ext cx="2386608"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a:solidFill>
                  <a:srgbClr val="7030A0"/>
                </a:solidFill>
                <a:latin typeface="+mn-lt"/>
                <a:ea typeface="+mn-ea"/>
                <a:cs typeface="B Titr" pitchFamily="2" charset="-78"/>
              </a:rPr>
              <a:t>3-اكسترود</a:t>
            </a: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pic>
        <p:nvPicPr>
          <p:cNvPr id="1026" name="Picture 2" descr="D:\96-04-04\Training\extruder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132856"/>
            <a:ext cx="6568864" cy="345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5408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176" y="712123"/>
            <a:ext cx="2386608"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a:solidFill>
                  <a:srgbClr val="7030A0"/>
                </a:solidFill>
                <a:latin typeface="+mn-lt"/>
                <a:ea typeface="+mn-ea"/>
                <a:cs typeface="B Titr" pitchFamily="2" charset="-78"/>
              </a:rPr>
              <a:t>3-اكسترود</a:t>
            </a: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8" name="Content Placeholder 2"/>
          <p:cNvSpPr txBox="1">
            <a:spLocks/>
          </p:cNvSpPr>
          <p:nvPr/>
        </p:nvSpPr>
        <p:spPr>
          <a:xfrm>
            <a:off x="395536" y="1412777"/>
            <a:ext cx="8229600" cy="3528392"/>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pPr>
            <a:r>
              <a:rPr lang="fa-IR" dirty="0" smtClean="0">
                <a:latin typeface="Times" pitchFamily="18" charset="0"/>
                <a:cs typeface="B Nazanin" pitchFamily="2" charset="-78"/>
              </a:rPr>
              <a:t>مواد اولیه اکسترودر جهت عايق و روكش بصورت گرانول می باشد، كه پس از گرم شدن با فشار از اكسترودر خارج مي شود، و روي هادي يا كابل بصورت غلاف قرار می گیرد.</a:t>
            </a:r>
          </a:p>
          <a:p>
            <a:pPr algn="justLow" rtl="1">
              <a:lnSpc>
                <a:spcPct val="150000"/>
              </a:lnSpc>
            </a:pPr>
            <a:r>
              <a:rPr lang="fa-IR" dirty="0" smtClean="0">
                <a:latin typeface="Times" pitchFamily="18" charset="0"/>
                <a:cs typeface="B Nazanin" pitchFamily="2" charset="-78"/>
              </a:rPr>
              <a:t>در اكسترود كردن عایق كابل هاي فشار متوسط و قوي سه لايه (نيمه هادي داخلي، عايق </a:t>
            </a:r>
            <a:r>
              <a:rPr lang="en-US" dirty="0" err="1" smtClean="0">
                <a:latin typeface="Times" pitchFamily="18" charset="0"/>
                <a:cs typeface="B Nazanin" pitchFamily="2" charset="-78"/>
              </a:rPr>
              <a:t>xlpe</a:t>
            </a:r>
            <a:r>
              <a:rPr lang="fa-IR" dirty="0" smtClean="0">
                <a:latin typeface="Times" pitchFamily="18" charset="0"/>
                <a:cs typeface="B Nazanin" pitchFamily="2" charset="-78"/>
              </a:rPr>
              <a:t> و نيمه هادي خارجي) با سه اكسترودر بصورت همزمان و به ترتیب تزريق مي شود.</a:t>
            </a:r>
          </a:p>
        </p:txBody>
      </p:sp>
    </p:spTree>
    <p:extLst>
      <p:ext uri="{BB962C8B-B14F-4D97-AF65-F5344CB8AC3E}">
        <p14:creationId xmlns:p14="http://schemas.microsoft.com/office/powerpoint/2010/main" val="2808418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176" y="712123"/>
            <a:ext cx="2386608"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a:solidFill>
                  <a:srgbClr val="7030A0"/>
                </a:solidFill>
                <a:latin typeface="+mn-lt"/>
                <a:ea typeface="+mn-ea"/>
                <a:cs typeface="B Titr" pitchFamily="2" charset="-78"/>
              </a:rPr>
              <a:t>3-اكسترود</a:t>
            </a: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132856"/>
            <a:ext cx="4464496" cy="330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767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1920" y="1268760"/>
            <a:ext cx="4629200" cy="576064"/>
          </a:xfrm>
        </p:spPr>
        <p:txBody>
          <a:bodyPr>
            <a:normAutofit fontScale="92500" lnSpcReduction="10000"/>
          </a:bodyPr>
          <a:lstStyle/>
          <a:p>
            <a:pPr algn="justLow" rtl="1">
              <a:lnSpc>
                <a:spcPct val="150000"/>
              </a:lnSpc>
            </a:pPr>
            <a:r>
              <a:rPr lang="fa-IR" sz="2400" b="1" dirty="0" smtClean="0">
                <a:latin typeface="Times" pitchFamily="18" charset="0"/>
                <a:cs typeface="B Nazanin" pitchFamily="2" charset="-78"/>
              </a:rPr>
              <a:t>ساختار کابل </a:t>
            </a:r>
            <a:r>
              <a:rPr lang="en-US" sz="2400" b="1" dirty="0" smtClean="0">
                <a:latin typeface="Times" pitchFamily="18" charset="0"/>
                <a:cs typeface="B Nazanin" pitchFamily="2" charset="-78"/>
              </a:rPr>
              <a:t>  3*70 N2XSEKYRY</a:t>
            </a:r>
            <a:endParaRPr lang="fa-IR" sz="2400" b="1" dirty="0" smtClean="0">
              <a:latin typeface="Times" pitchFamily="18" charset="0"/>
              <a:cs typeface="B Nazanin" pitchFamily="2" charset="-78"/>
            </a:endParaRPr>
          </a:p>
        </p:txBody>
      </p:sp>
      <p:sp>
        <p:nvSpPr>
          <p:cNvPr id="5" name="Title 1"/>
          <p:cNvSpPr>
            <a:spLocks noGrp="1"/>
          </p:cNvSpPr>
          <p:nvPr>
            <p:ph type="title"/>
          </p:nvPr>
        </p:nvSpPr>
        <p:spPr>
          <a:xfrm>
            <a:off x="6156176" y="712123"/>
            <a:ext cx="2386608"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a:solidFill>
                  <a:srgbClr val="7030A0"/>
                </a:solidFill>
                <a:latin typeface="+mn-lt"/>
                <a:ea typeface="+mn-ea"/>
                <a:cs typeface="B Titr" pitchFamily="2" charset="-78"/>
              </a:rPr>
              <a:t>3-اكسترود</a:t>
            </a:r>
          </a:p>
        </p:txBody>
      </p:sp>
      <p:sp>
        <p:nvSpPr>
          <p:cNvPr id="6"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449" y="1988840"/>
            <a:ext cx="5007143" cy="394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 name="Group 37"/>
          <p:cNvGrpSpPr/>
          <p:nvPr/>
        </p:nvGrpSpPr>
        <p:grpSpPr>
          <a:xfrm>
            <a:off x="0" y="1530533"/>
            <a:ext cx="9024608" cy="3692615"/>
            <a:chOff x="0" y="1530533"/>
            <a:chExt cx="9024608" cy="3692615"/>
          </a:xfrm>
        </p:grpSpPr>
        <p:sp>
          <p:nvSpPr>
            <p:cNvPr id="7" name="Content Placeholder 2"/>
            <p:cNvSpPr txBox="1">
              <a:spLocks/>
            </p:cNvSpPr>
            <p:nvPr/>
          </p:nvSpPr>
          <p:spPr>
            <a:xfrm>
              <a:off x="7530954" y="3258725"/>
              <a:ext cx="857470" cy="314291"/>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rtl="1">
                <a:buNone/>
              </a:pPr>
              <a:r>
                <a:rPr lang="fa-IR" sz="1400" b="1" dirty="0" smtClean="0">
                  <a:latin typeface="Times" pitchFamily="18" charset="0"/>
                  <a:cs typeface="B Nazanin" pitchFamily="2" charset="-78"/>
                </a:rPr>
                <a:t>1- هادی</a:t>
              </a:r>
            </a:p>
          </p:txBody>
        </p:sp>
        <p:cxnSp>
          <p:nvCxnSpPr>
            <p:cNvPr id="8" name="Straight Arrow Connector 7"/>
            <p:cNvCxnSpPr/>
            <p:nvPr/>
          </p:nvCxnSpPr>
          <p:spPr>
            <a:xfrm flipH="1">
              <a:off x="5969519" y="3501008"/>
              <a:ext cx="1584176" cy="3896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916855" y="4437112"/>
              <a:ext cx="1584176" cy="3896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a:xfrm>
              <a:off x="7274396" y="4221088"/>
              <a:ext cx="1750212" cy="284237"/>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justLow" rtl="1">
                <a:buNone/>
              </a:pPr>
              <a:r>
                <a:rPr lang="fa-IR" sz="1400" b="1" dirty="0" smtClean="0">
                  <a:latin typeface="Times" pitchFamily="18" charset="0"/>
                  <a:cs typeface="B Nazanin" pitchFamily="2" charset="-78"/>
                </a:rPr>
                <a:t>2- نیمه هادی داخلی</a:t>
              </a:r>
            </a:p>
          </p:txBody>
        </p:sp>
        <p:cxnSp>
          <p:nvCxnSpPr>
            <p:cNvPr id="12" name="Straight Arrow Connector 11"/>
            <p:cNvCxnSpPr/>
            <p:nvPr/>
          </p:nvCxnSpPr>
          <p:spPr>
            <a:xfrm flipH="1">
              <a:off x="5839006" y="4833541"/>
              <a:ext cx="1584176" cy="3896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7308304" y="4651139"/>
              <a:ext cx="1668154" cy="290029"/>
            </a:xfrm>
            <a:prstGeom prst="rect">
              <a:avLst/>
            </a:prstGeom>
          </p:spPr>
          <p:txBody>
            <a:bodyPr vert="horz">
              <a:noAutofit/>
            </a:bodyPr>
            <a:lstStyle>
              <a:defPPr>
                <a:defRPr lang="fa-IR"/>
              </a:defPPr>
              <a:lvl1pPr marL="109728" indent="0" algn="justLow">
                <a:spcBef>
                  <a:spcPts val="400"/>
                </a:spcBef>
                <a:spcAft>
                  <a:spcPts val="0"/>
                </a:spcAft>
                <a:buClr>
                  <a:schemeClr val="accent1"/>
                </a:buClr>
                <a:buSzPct val="68000"/>
                <a:buFont typeface="Wingdings 3"/>
                <a:buNone/>
                <a:defRPr kumimoji="0" sz="1400" b="1">
                  <a:latin typeface="Times" pitchFamily="18" charset="0"/>
                  <a:cs typeface="B Nazanin" pitchFamily="2" charset="-78"/>
                </a:defRPr>
              </a:lvl1pPr>
              <a:lvl2pPr marL="621792" indent="-228600" algn="l" rtl="0">
                <a:spcBef>
                  <a:spcPts val="324"/>
                </a:spcBef>
                <a:buClr>
                  <a:schemeClr val="accent1"/>
                </a:buClr>
                <a:buFont typeface="Verdana"/>
                <a:buChar char="◦"/>
                <a:defRPr kumimoji="0" sz="2300"/>
              </a:lvl2pPr>
              <a:lvl3pPr marL="859536" indent="-228600" algn="l" rtl="0">
                <a:spcBef>
                  <a:spcPts val="350"/>
                </a:spcBef>
                <a:buClr>
                  <a:schemeClr val="accent2"/>
                </a:buClr>
                <a:buSzPct val="100000"/>
                <a:buFont typeface="Wingdings 2"/>
                <a:buChar char=""/>
                <a:defRPr kumimoji="0" sz="2100"/>
              </a:lvl3pPr>
              <a:lvl4pPr marL="1143000" indent="-228600" algn="l" rtl="0">
                <a:spcBef>
                  <a:spcPts val="350"/>
                </a:spcBef>
                <a:buClr>
                  <a:schemeClr val="accent2"/>
                </a:buClr>
                <a:buFont typeface="Wingdings 2"/>
                <a:buChar char=""/>
                <a:defRPr kumimoji="0" sz="1900"/>
              </a:lvl4pPr>
              <a:lvl5pPr marL="1371600" indent="-228600" algn="l" rtl="0">
                <a:spcBef>
                  <a:spcPts val="350"/>
                </a:spcBef>
                <a:buClr>
                  <a:schemeClr val="accent2"/>
                </a:buClr>
                <a:buFont typeface="Wingdings 2"/>
                <a:buChar char=""/>
                <a:defRPr kumimoji="0"/>
              </a:lvl5pPr>
              <a:lvl6pPr marL="1600200" indent="-228600" algn="l" rtl="0">
                <a:spcBef>
                  <a:spcPts val="350"/>
                </a:spcBef>
                <a:buClr>
                  <a:schemeClr val="accent3"/>
                </a:buClr>
                <a:buFont typeface="Wingdings 2"/>
                <a:buChar char=""/>
                <a:defRPr kumimoji="0"/>
              </a:lvl6pPr>
              <a:lvl7pPr marL="1828800" indent="-228600" algn="l" rtl="0">
                <a:spcBef>
                  <a:spcPts val="350"/>
                </a:spcBef>
                <a:buClr>
                  <a:schemeClr val="accent3"/>
                </a:buClr>
                <a:buFont typeface="Wingdings 2"/>
                <a:buChar char=""/>
                <a:defRPr kumimoji="0" sz="1600"/>
              </a:lvl7pPr>
              <a:lvl8pPr marL="2057400" indent="-228600" algn="l" rtl="0">
                <a:spcBef>
                  <a:spcPts val="350"/>
                </a:spcBef>
                <a:buClr>
                  <a:schemeClr val="accent3"/>
                </a:buClr>
                <a:buFont typeface="Wingdings 2"/>
                <a:buChar char=""/>
                <a:defRPr kumimoji="0" sz="1600"/>
              </a:lvl8pPr>
              <a:lvl9pPr marL="2286000" indent="-228600" algn="l" rtl="0">
                <a:spcBef>
                  <a:spcPts val="350"/>
                </a:spcBef>
                <a:buClr>
                  <a:schemeClr val="accent3"/>
                </a:buClr>
                <a:buFont typeface="Wingdings 2"/>
                <a:buChar char=""/>
                <a:defRPr kumimoji="0" sz="1600" baseline="0"/>
              </a:lvl9pPr>
            </a:lstStyle>
            <a:p>
              <a:r>
                <a:rPr lang="fa-IR" dirty="0" smtClean="0"/>
                <a:t>4- نیمه </a:t>
              </a:r>
              <a:r>
                <a:rPr lang="fa-IR" dirty="0"/>
                <a:t>هادی خارجی</a:t>
              </a:r>
            </a:p>
          </p:txBody>
        </p:sp>
        <p:sp>
          <p:nvSpPr>
            <p:cNvPr id="14" name="Content Placeholder 2"/>
            <p:cNvSpPr txBox="1">
              <a:spLocks/>
            </p:cNvSpPr>
            <p:nvPr/>
          </p:nvSpPr>
          <p:spPr>
            <a:xfrm>
              <a:off x="7552634" y="3717032"/>
              <a:ext cx="1339846" cy="314291"/>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justLow" rtl="1">
                <a:buNone/>
              </a:pPr>
              <a:r>
                <a:rPr lang="fa-IR" sz="1400" b="1" dirty="0" smtClean="0">
                  <a:latin typeface="Times" pitchFamily="18" charset="0"/>
                  <a:cs typeface="B Nazanin" pitchFamily="2" charset="-78"/>
                </a:rPr>
                <a:t>3- عایق </a:t>
              </a:r>
              <a:r>
                <a:rPr lang="en-US" sz="1400" b="1" dirty="0" smtClean="0">
                  <a:latin typeface="Times" pitchFamily="18" charset="0"/>
                  <a:cs typeface="B Nazanin" pitchFamily="2" charset="-78"/>
                </a:rPr>
                <a:t>XLPE</a:t>
              </a:r>
              <a:endParaRPr lang="fa-IR" sz="1400" b="1" dirty="0" smtClean="0">
                <a:latin typeface="Times" pitchFamily="18" charset="0"/>
                <a:cs typeface="B Nazanin" pitchFamily="2" charset="-78"/>
              </a:endParaRPr>
            </a:p>
          </p:txBody>
        </p:sp>
        <p:cxnSp>
          <p:nvCxnSpPr>
            <p:cNvPr id="15" name="Straight Arrow Connector 14"/>
            <p:cNvCxnSpPr/>
            <p:nvPr/>
          </p:nvCxnSpPr>
          <p:spPr>
            <a:xfrm flipH="1">
              <a:off x="5991198" y="3890615"/>
              <a:ext cx="1584176" cy="3896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Content Placeholder 2"/>
            <p:cNvSpPr txBox="1">
              <a:spLocks/>
            </p:cNvSpPr>
            <p:nvPr/>
          </p:nvSpPr>
          <p:spPr>
            <a:xfrm>
              <a:off x="7372136" y="2756726"/>
              <a:ext cx="1003180" cy="269354"/>
            </a:xfrm>
            <a:prstGeom prst="rect">
              <a:avLst/>
            </a:prstGeom>
          </p:spPr>
          <p:txBody>
            <a:bodyPr vert="horz">
              <a:noAutofit/>
            </a:bodyPr>
            <a:lstStyle>
              <a:defPPr>
                <a:defRPr lang="fa-IR"/>
              </a:defPPr>
              <a:lvl1pPr marL="109728" indent="0" algn="justLow">
                <a:spcBef>
                  <a:spcPts val="400"/>
                </a:spcBef>
                <a:spcAft>
                  <a:spcPts val="0"/>
                </a:spcAft>
                <a:buClr>
                  <a:schemeClr val="accent1"/>
                </a:buClr>
                <a:buSzPct val="68000"/>
                <a:buFont typeface="Wingdings 3"/>
                <a:buNone/>
                <a:defRPr kumimoji="0" sz="1400" b="1">
                  <a:latin typeface="Times" pitchFamily="18" charset="0"/>
                  <a:cs typeface="B Nazanin" pitchFamily="2" charset="-78"/>
                </a:defRPr>
              </a:lvl1pPr>
              <a:lvl2pPr marL="621792" indent="-228600" algn="l" rtl="0">
                <a:spcBef>
                  <a:spcPts val="324"/>
                </a:spcBef>
                <a:buClr>
                  <a:schemeClr val="accent1"/>
                </a:buClr>
                <a:buFont typeface="Verdana"/>
                <a:buChar char="◦"/>
                <a:defRPr kumimoji="0" sz="2300"/>
              </a:lvl2pPr>
              <a:lvl3pPr marL="859536" indent="-228600" algn="l" rtl="0">
                <a:spcBef>
                  <a:spcPts val="350"/>
                </a:spcBef>
                <a:buClr>
                  <a:schemeClr val="accent2"/>
                </a:buClr>
                <a:buSzPct val="100000"/>
                <a:buFont typeface="Wingdings 2"/>
                <a:buChar char=""/>
                <a:defRPr kumimoji="0" sz="2100"/>
              </a:lvl3pPr>
              <a:lvl4pPr marL="1143000" indent="-228600" algn="l" rtl="0">
                <a:spcBef>
                  <a:spcPts val="350"/>
                </a:spcBef>
                <a:buClr>
                  <a:schemeClr val="accent2"/>
                </a:buClr>
                <a:buFont typeface="Wingdings 2"/>
                <a:buChar char=""/>
                <a:defRPr kumimoji="0" sz="1900"/>
              </a:lvl4pPr>
              <a:lvl5pPr marL="1371600" indent="-228600" algn="l" rtl="0">
                <a:spcBef>
                  <a:spcPts val="350"/>
                </a:spcBef>
                <a:buClr>
                  <a:schemeClr val="accent2"/>
                </a:buClr>
                <a:buFont typeface="Wingdings 2"/>
                <a:buChar char=""/>
                <a:defRPr kumimoji="0"/>
              </a:lvl5pPr>
              <a:lvl6pPr marL="1600200" indent="-228600" algn="l" rtl="0">
                <a:spcBef>
                  <a:spcPts val="350"/>
                </a:spcBef>
                <a:buClr>
                  <a:schemeClr val="accent3"/>
                </a:buClr>
                <a:buFont typeface="Wingdings 2"/>
                <a:buChar char=""/>
                <a:defRPr kumimoji="0"/>
              </a:lvl6pPr>
              <a:lvl7pPr marL="1828800" indent="-228600" algn="l" rtl="0">
                <a:spcBef>
                  <a:spcPts val="350"/>
                </a:spcBef>
                <a:buClr>
                  <a:schemeClr val="accent3"/>
                </a:buClr>
                <a:buFont typeface="Wingdings 2"/>
                <a:buChar char=""/>
                <a:defRPr kumimoji="0" sz="1600"/>
              </a:lvl7pPr>
              <a:lvl8pPr marL="2057400" indent="-228600" algn="l" rtl="0">
                <a:spcBef>
                  <a:spcPts val="350"/>
                </a:spcBef>
                <a:buClr>
                  <a:schemeClr val="accent3"/>
                </a:buClr>
                <a:buFont typeface="Wingdings 2"/>
                <a:buChar char=""/>
                <a:defRPr kumimoji="0" sz="1600"/>
              </a:lvl8pPr>
              <a:lvl9pPr marL="2286000" indent="-228600" algn="l" rtl="0">
                <a:spcBef>
                  <a:spcPts val="350"/>
                </a:spcBef>
                <a:buClr>
                  <a:schemeClr val="accent3"/>
                </a:buClr>
                <a:buFont typeface="Wingdings 2"/>
                <a:buChar char=""/>
                <a:defRPr kumimoji="0" sz="1600" baseline="0"/>
              </a:lvl9pPr>
            </a:lstStyle>
            <a:p>
              <a:r>
                <a:rPr lang="fa-IR" dirty="0"/>
                <a:t>5- اسکرین</a:t>
              </a:r>
            </a:p>
          </p:txBody>
        </p:sp>
        <p:cxnSp>
          <p:nvCxnSpPr>
            <p:cNvPr id="17" name="Straight Arrow Connector 16"/>
            <p:cNvCxnSpPr/>
            <p:nvPr/>
          </p:nvCxnSpPr>
          <p:spPr>
            <a:xfrm flipH="1">
              <a:off x="5477480" y="2972750"/>
              <a:ext cx="1945702" cy="6938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Content Placeholder 2"/>
            <p:cNvSpPr txBox="1">
              <a:spLocks/>
            </p:cNvSpPr>
            <p:nvPr/>
          </p:nvSpPr>
          <p:spPr>
            <a:xfrm>
              <a:off x="7329687" y="2349615"/>
              <a:ext cx="1260004" cy="269354"/>
            </a:xfrm>
            <a:prstGeom prst="rect">
              <a:avLst/>
            </a:prstGeom>
          </p:spPr>
          <p:txBody>
            <a:bodyPr vert="horz">
              <a:noAutofit/>
            </a:bodyPr>
            <a:lstStyle>
              <a:defPPr>
                <a:defRPr lang="fa-IR"/>
              </a:defPPr>
              <a:lvl1pPr marL="109728" indent="0" algn="justLow">
                <a:spcBef>
                  <a:spcPts val="400"/>
                </a:spcBef>
                <a:spcAft>
                  <a:spcPts val="0"/>
                </a:spcAft>
                <a:buClr>
                  <a:schemeClr val="accent1"/>
                </a:buClr>
                <a:buSzPct val="68000"/>
                <a:buFont typeface="Wingdings 3"/>
                <a:buNone/>
                <a:defRPr kumimoji="0" sz="1400" b="1">
                  <a:latin typeface="Times" pitchFamily="18" charset="0"/>
                  <a:cs typeface="B Nazanin" pitchFamily="2" charset="-78"/>
                </a:defRPr>
              </a:lvl1pPr>
              <a:lvl2pPr marL="621792" indent="-228600" algn="l" rtl="0">
                <a:spcBef>
                  <a:spcPts val="324"/>
                </a:spcBef>
                <a:buClr>
                  <a:schemeClr val="accent1"/>
                </a:buClr>
                <a:buFont typeface="Verdana"/>
                <a:buChar char="◦"/>
                <a:defRPr kumimoji="0" sz="2300"/>
              </a:lvl2pPr>
              <a:lvl3pPr marL="859536" indent="-228600" algn="l" rtl="0">
                <a:spcBef>
                  <a:spcPts val="350"/>
                </a:spcBef>
                <a:buClr>
                  <a:schemeClr val="accent2"/>
                </a:buClr>
                <a:buSzPct val="100000"/>
                <a:buFont typeface="Wingdings 2"/>
                <a:buChar char=""/>
                <a:defRPr kumimoji="0" sz="2100"/>
              </a:lvl3pPr>
              <a:lvl4pPr marL="1143000" indent="-228600" algn="l" rtl="0">
                <a:spcBef>
                  <a:spcPts val="350"/>
                </a:spcBef>
                <a:buClr>
                  <a:schemeClr val="accent2"/>
                </a:buClr>
                <a:buFont typeface="Wingdings 2"/>
                <a:buChar char=""/>
                <a:defRPr kumimoji="0" sz="1900"/>
              </a:lvl4pPr>
              <a:lvl5pPr marL="1371600" indent="-228600" algn="l" rtl="0">
                <a:spcBef>
                  <a:spcPts val="350"/>
                </a:spcBef>
                <a:buClr>
                  <a:schemeClr val="accent2"/>
                </a:buClr>
                <a:buFont typeface="Wingdings 2"/>
                <a:buChar char=""/>
                <a:defRPr kumimoji="0"/>
              </a:lvl5pPr>
              <a:lvl6pPr marL="1600200" indent="-228600" algn="l" rtl="0">
                <a:spcBef>
                  <a:spcPts val="350"/>
                </a:spcBef>
                <a:buClr>
                  <a:schemeClr val="accent3"/>
                </a:buClr>
                <a:buFont typeface="Wingdings 2"/>
                <a:buChar char=""/>
                <a:defRPr kumimoji="0"/>
              </a:lvl6pPr>
              <a:lvl7pPr marL="1828800" indent="-228600" algn="l" rtl="0">
                <a:spcBef>
                  <a:spcPts val="350"/>
                </a:spcBef>
                <a:buClr>
                  <a:schemeClr val="accent3"/>
                </a:buClr>
                <a:buFont typeface="Wingdings 2"/>
                <a:buChar char=""/>
                <a:defRPr kumimoji="0" sz="1600"/>
              </a:lvl7pPr>
              <a:lvl8pPr marL="2057400" indent="-228600" algn="l" rtl="0">
                <a:spcBef>
                  <a:spcPts val="350"/>
                </a:spcBef>
                <a:buClr>
                  <a:schemeClr val="accent3"/>
                </a:buClr>
                <a:buFont typeface="Wingdings 2"/>
                <a:buChar char=""/>
                <a:defRPr kumimoji="0" sz="1600"/>
              </a:lvl8pPr>
              <a:lvl9pPr marL="2286000" indent="-228600" algn="l" rtl="0">
                <a:spcBef>
                  <a:spcPts val="350"/>
                </a:spcBef>
                <a:buClr>
                  <a:schemeClr val="accent3"/>
                </a:buClr>
                <a:buFont typeface="Wingdings 2"/>
                <a:buChar char=""/>
                <a:defRPr kumimoji="0" sz="1600" baseline="0"/>
              </a:lvl9pPr>
            </a:lstStyle>
            <a:p>
              <a:pPr algn="l"/>
              <a:r>
                <a:rPr lang="fa-IR" dirty="0" smtClean="0"/>
                <a:t>6- غلاف داخلی</a:t>
              </a:r>
              <a:endParaRPr lang="fa-IR" dirty="0"/>
            </a:p>
          </p:txBody>
        </p:sp>
        <p:cxnSp>
          <p:nvCxnSpPr>
            <p:cNvPr id="21" name="Straight Arrow Connector 20"/>
            <p:cNvCxnSpPr/>
            <p:nvPr/>
          </p:nvCxnSpPr>
          <p:spPr>
            <a:xfrm flipH="1">
              <a:off x="5435031" y="2565639"/>
              <a:ext cx="1945702" cy="69382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a:off x="539552" y="1530533"/>
              <a:ext cx="1403648" cy="314291"/>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r" rtl="1">
                <a:buNone/>
              </a:pPr>
              <a:r>
                <a:rPr lang="fa-IR" sz="1400" b="1" dirty="0" smtClean="0">
                  <a:latin typeface="Times" pitchFamily="18" charset="0"/>
                  <a:cs typeface="B Nazanin" pitchFamily="2" charset="-78"/>
                </a:rPr>
                <a:t>7- غلاف سرب</a:t>
              </a:r>
            </a:p>
          </p:txBody>
        </p:sp>
        <p:cxnSp>
          <p:nvCxnSpPr>
            <p:cNvPr id="23" name="Straight Arrow Connector 22"/>
            <p:cNvCxnSpPr/>
            <p:nvPr/>
          </p:nvCxnSpPr>
          <p:spPr>
            <a:xfrm>
              <a:off x="1763688" y="1740707"/>
              <a:ext cx="2016621" cy="11506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Content Placeholder 2"/>
            <p:cNvSpPr txBox="1">
              <a:spLocks/>
            </p:cNvSpPr>
            <p:nvPr/>
          </p:nvSpPr>
          <p:spPr>
            <a:xfrm>
              <a:off x="539552" y="2338485"/>
              <a:ext cx="1328192" cy="314291"/>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r" rtl="1">
                <a:buNone/>
              </a:pPr>
              <a:r>
                <a:rPr lang="fa-IR" sz="1400" b="1" dirty="0" smtClean="0">
                  <a:latin typeface="Times" pitchFamily="18" charset="0"/>
                  <a:cs typeface="B Nazanin" pitchFamily="2" charset="-78"/>
                </a:rPr>
                <a:t>8- غلاف داخلی</a:t>
              </a:r>
            </a:p>
          </p:txBody>
        </p:sp>
        <p:cxnSp>
          <p:nvCxnSpPr>
            <p:cNvPr id="27" name="Straight Arrow Connector 26"/>
            <p:cNvCxnSpPr/>
            <p:nvPr/>
          </p:nvCxnSpPr>
          <p:spPr>
            <a:xfrm>
              <a:off x="1763688" y="2495630"/>
              <a:ext cx="1296144" cy="530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Content Placeholder 2"/>
            <p:cNvSpPr txBox="1">
              <a:spLocks/>
            </p:cNvSpPr>
            <p:nvPr/>
          </p:nvSpPr>
          <p:spPr>
            <a:xfrm>
              <a:off x="280715" y="3021334"/>
              <a:ext cx="1328192" cy="314291"/>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r" rtl="1">
                <a:buNone/>
              </a:pPr>
              <a:r>
                <a:rPr lang="fa-IR" sz="1400" b="1" dirty="0" smtClean="0">
                  <a:latin typeface="Times" pitchFamily="18" charset="0"/>
                  <a:cs typeface="B Nazanin" pitchFamily="2" charset="-78"/>
                </a:rPr>
                <a:t>9- غلاف آرمور</a:t>
              </a:r>
            </a:p>
          </p:txBody>
        </p:sp>
        <p:cxnSp>
          <p:nvCxnSpPr>
            <p:cNvPr id="34" name="Straight Arrow Connector 33"/>
            <p:cNvCxnSpPr/>
            <p:nvPr/>
          </p:nvCxnSpPr>
          <p:spPr>
            <a:xfrm>
              <a:off x="1504851" y="3178479"/>
              <a:ext cx="1122933" cy="1411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Content Placeholder 2"/>
            <p:cNvSpPr txBox="1">
              <a:spLocks/>
            </p:cNvSpPr>
            <p:nvPr/>
          </p:nvSpPr>
          <p:spPr>
            <a:xfrm>
              <a:off x="0" y="3575851"/>
              <a:ext cx="1867744" cy="314291"/>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r" rtl="1">
                <a:buNone/>
              </a:pPr>
              <a:r>
                <a:rPr lang="fa-IR" sz="1400" b="1" dirty="0" smtClean="0">
                  <a:latin typeface="Times" pitchFamily="18" charset="0"/>
                  <a:cs typeface="B Nazanin" pitchFamily="2" charset="-78"/>
                </a:rPr>
                <a:t>10- غلاف خارجی(روکش)</a:t>
              </a:r>
            </a:p>
          </p:txBody>
        </p:sp>
        <p:cxnSp>
          <p:nvCxnSpPr>
            <p:cNvPr id="37" name="Straight Arrow Connector 36"/>
            <p:cNvCxnSpPr/>
            <p:nvPr/>
          </p:nvCxnSpPr>
          <p:spPr>
            <a:xfrm>
              <a:off x="1691680" y="3732996"/>
              <a:ext cx="864096" cy="1411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4176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340768"/>
            <a:ext cx="8229600" cy="3960440"/>
          </a:xfrm>
        </p:spPr>
        <p:txBody>
          <a:bodyPr>
            <a:normAutofit lnSpcReduction="10000"/>
          </a:bodyPr>
          <a:lstStyle/>
          <a:p>
            <a:pPr algn="justLow" rtl="1">
              <a:lnSpc>
                <a:spcPct val="150000"/>
              </a:lnSpc>
            </a:pPr>
            <a:r>
              <a:rPr lang="fa-IR" sz="2400" b="1" dirty="0" smtClean="0">
                <a:latin typeface="Times" pitchFamily="18" charset="0"/>
                <a:cs typeface="B Nazanin" pitchFamily="2" charset="-78"/>
              </a:rPr>
              <a:t>در عايق هاي </a:t>
            </a:r>
            <a:r>
              <a:rPr lang="en-US" sz="2400" b="1" dirty="0" err="1" smtClean="0">
                <a:latin typeface="Times" pitchFamily="18" charset="0"/>
                <a:cs typeface="B Nazanin" pitchFamily="2" charset="-78"/>
              </a:rPr>
              <a:t>xlpe</a:t>
            </a:r>
            <a:r>
              <a:rPr lang="fa-IR" sz="2400" b="1" dirty="0" smtClean="0">
                <a:latin typeface="Times" pitchFamily="18" charset="0"/>
                <a:cs typeface="B Nazanin" pitchFamily="2" charset="-78"/>
              </a:rPr>
              <a:t>، عمليات پخت و كراس لينك شدن براي عايق كابل هاي</a:t>
            </a:r>
            <a:r>
              <a:rPr lang="en-US" sz="2400" b="1" dirty="0" smtClean="0">
                <a:latin typeface="Times" pitchFamily="18" charset="0"/>
                <a:cs typeface="B Nazanin" pitchFamily="2" charset="-78"/>
              </a:rPr>
              <a:t>LV </a:t>
            </a:r>
            <a:r>
              <a:rPr lang="fa-IR" sz="2400" b="1" dirty="0" smtClean="0">
                <a:latin typeface="Times" pitchFamily="18" charset="0"/>
                <a:cs typeface="B Nazanin" pitchFamily="2" charset="-78"/>
              </a:rPr>
              <a:t> در اتاق بخار و در كابل هاي </a:t>
            </a:r>
            <a:r>
              <a:rPr lang="en-US" sz="2400" b="1" dirty="0" smtClean="0">
                <a:latin typeface="Times" pitchFamily="18" charset="0"/>
                <a:cs typeface="B Nazanin" pitchFamily="2" charset="-78"/>
              </a:rPr>
              <a:t>MV</a:t>
            </a:r>
            <a:r>
              <a:rPr lang="fa-IR" sz="2400" b="1" dirty="0" smtClean="0">
                <a:latin typeface="Times" pitchFamily="18" charset="0"/>
                <a:cs typeface="B Nazanin" pitchFamily="2" charset="-78"/>
              </a:rPr>
              <a:t> با حرارت و گاز ازت در داخل لوله انجام مي شود.</a:t>
            </a:r>
          </a:p>
          <a:p>
            <a:pPr algn="ctr" rtl="1">
              <a:lnSpc>
                <a:spcPct val="150000"/>
              </a:lnSpc>
              <a:buFont typeface="Wingdings" pitchFamily="2" charset="2"/>
              <a:buChar char="q"/>
            </a:pPr>
            <a:r>
              <a:rPr lang="fa-IR" sz="2400" dirty="0" smtClean="0">
                <a:solidFill>
                  <a:schemeClr val="accent3">
                    <a:lumMod val="75000"/>
                  </a:schemeClr>
                </a:solidFill>
                <a:latin typeface="Times" pitchFamily="18" charset="0"/>
                <a:cs typeface="B Nazanin" pitchFamily="2" charset="-78"/>
              </a:rPr>
              <a:t>جهت اطمينان از كراس شدن عايق </a:t>
            </a:r>
            <a:r>
              <a:rPr lang="en-US" sz="2400" dirty="0" err="1" smtClean="0">
                <a:solidFill>
                  <a:schemeClr val="accent3">
                    <a:lumMod val="75000"/>
                  </a:schemeClr>
                </a:solidFill>
                <a:latin typeface="Times" pitchFamily="18" charset="0"/>
                <a:cs typeface="B Nazanin" pitchFamily="2" charset="-78"/>
              </a:rPr>
              <a:t>xlpe</a:t>
            </a:r>
            <a:r>
              <a:rPr lang="fa-IR" sz="2400" dirty="0" smtClean="0">
                <a:solidFill>
                  <a:schemeClr val="accent3">
                    <a:lumMod val="75000"/>
                  </a:schemeClr>
                </a:solidFill>
                <a:latin typeface="Times" pitchFamily="18" charset="0"/>
                <a:cs typeface="B Nazanin" pitchFamily="2" charset="-78"/>
              </a:rPr>
              <a:t> تست </a:t>
            </a:r>
            <a:r>
              <a:rPr lang="en-US" sz="2400" dirty="0" smtClean="0">
                <a:solidFill>
                  <a:schemeClr val="accent3">
                    <a:lumMod val="75000"/>
                  </a:schemeClr>
                </a:solidFill>
                <a:latin typeface="Times" pitchFamily="18" charset="0"/>
                <a:cs typeface="B Nazanin" pitchFamily="2" charset="-78"/>
              </a:rPr>
              <a:t> Hot set</a:t>
            </a:r>
            <a:r>
              <a:rPr lang="fa-IR" sz="2400" dirty="0" smtClean="0">
                <a:solidFill>
                  <a:schemeClr val="accent3">
                    <a:lumMod val="75000"/>
                  </a:schemeClr>
                </a:solidFill>
                <a:latin typeface="Times" pitchFamily="18" charset="0"/>
                <a:cs typeface="B Nazanin" pitchFamily="2" charset="-78"/>
              </a:rPr>
              <a:t>انجام مي شود.</a:t>
            </a:r>
          </a:p>
          <a:p>
            <a:pPr algn="justLow" rtl="1">
              <a:lnSpc>
                <a:spcPct val="150000"/>
              </a:lnSpc>
            </a:pPr>
            <a:r>
              <a:rPr lang="fa-IR" sz="2400" b="1" dirty="0" smtClean="0">
                <a:latin typeface="Times" pitchFamily="18" charset="0"/>
                <a:cs typeface="B Nazanin" pitchFamily="2" charset="-78"/>
              </a:rPr>
              <a:t>مراحل تولید عايق، فيلر، بدينگ و روكش تقريباً شبيه هم مي باشند.</a:t>
            </a:r>
          </a:p>
          <a:p>
            <a:pPr algn="ctr" rtl="1">
              <a:lnSpc>
                <a:spcPct val="150000"/>
              </a:lnSpc>
              <a:buFont typeface="Wingdings" pitchFamily="2" charset="2"/>
              <a:buChar char="q"/>
            </a:pPr>
            <a:r>
              <a:rPr lang="fa-IR" sz="2400" dirty="0" smtClean="0">
                <a:solidFill>
                  <a:schemeClr val="accent3">
                    <a:lumMod val="75000"/>
                  </a:schemeClr>
                </a:solidFill>
                <a:latin typeface="Times" pitchFamily="18" charset="0"/>
                <a:cs typeface="B Nazanin" pitchFamily="2" charset="-78"/>
              </a:rPr>
              <a:t>انواع عایق ها </a:t>
            </a:r>
            <a:r>
              <a:rPr lang="en-US" sz="2400" dirty="0" smtClean="0">
                <a:solidFill>
                  <a:schemeClr val="accent3">
                    <a:lumMod val="75000"/>
                  </a:schemeClr>
                </a:solidFill>
                <a:latin typeface="Times" pitchFamily="18" charset="0"/>
                <a:cs typeface="B Nazanin" pitchFamily="2" charset="-78"/>
              </a:rPr>
              <a:t>PVC </a:t>
            </a:r>
            <a:r>
              <a:rPr lang="fa-IR" sz="2400" dirty="0" smtClean="0">
                <a:solidFill>
                  <a:schemeClr val="accent3">
                    <a:lumMod val="75000"/>
                  </a:schemeClr>
                </a:solidFill>
                <a:latin typeface="Times" pitchFamily="18" charset="0"/>
                <a:cs typeface="B Nazanin" pitchFamily="2" charset="-78"/>
              </a:rPr>
              <a:t>،</a:t>
            </a:r>
            <a:r>
              <a:rPr lang="en-US" sz="2400" dirty="0" smtClean="0">
                <a:solidFill>
                  <a:schemeClr val="accent3">
                    <a:lumMod val="75000"/>
                  </a:schemeClr>
                </a:solidFill>
                <a:latin typeface="Times" pitchFamily="18" charset="0"/>
                <a:cs typeface="B Nazanin" pitchFamily="2" charset="-78"/>
              </a:rPr>
              <a:t>XLPE </a:t>
            </a:r>
            <a:r>
              <a:rPr lang="fa-IR" sz="2400" dirty="0" smtClean="0">
                <a:solidFill>
                  <a:schemeClr val="accent3">
                    <a:lumMod val="75000"/>
                  </a:schemeClr>
                </a:solidFill>
                <a:latin typeface="Times" pitchFamily="18" charset="0"/>
                <a:cs typeface="B Nazanin" pitchFamily="2" charset="-78"/>
              </a:rPr>
              <a:t>،</a:t>
            </a:r>
            <a:r>
              <a:rPr lang="en-US" sz="2400" dirty="0" smtClean="0">
                <a:solidFill>
                  <a:schemeClr val="accent3">
                    <a:lumMod val="75000"/>
                  </a:schemeClr>
                </a:solidFill>
                <a:latin typeface="Times" pitchFamily="18" charset="0"/>
                <a:cs typeface="B Nazanin" pitchFamily="2" charset="-78"/>
              </a:rPr>
              <a:t>PE</a:t>
            </a:r>
            <a:r>
              <a:rPr lang="fa-IR" sz="2400" dirty="0" smtClean="0">
                <a:solidFill>
                  <a:schemeClr val="accent3">
                    <a:lumMod val="75000"/>
                  </a:schemeClr>
                </a:solidFill>
                <a:latin typeface="Times" pitchFamily="18" charset="0"/>
                <a:cs typeface="B Nazanin" pitchFamily="2" charset="-78"/>
              </a:rPr>
              <a:t>،</a:t>
            </a:r>
            <a:r>
              <a:rPr lang="en-US" sz="2400" dirty="0" smtClean="0">
                <a:solidFill>
                  <a:schemeClr val="accent3">
                    <a:lumMod val="75000"/>
                  </a:schemeClr>
                </a:solidFill>
                <a:latin typeface="Times" pitchFamily="18" charset="0"/>
                <a:cs typeface="B Nazanin" pitchFamily="2" charset="-78"/>
              </a:rPr>
              <a:t>LSZH </a:t>
            </a:r>
          </a:p>
          <a:p>
            <a:pPr algn="ctr" rtl="1">
              <a:lnSpc>
                <a:spcPct val="150000"/>
              </a:lnSpc>
              <a:buFont typeface="Wingdings" pitchFamily="2" charset="2"/>
              <a:buChar char="q"/>
            </a:pPr>
            <a:r>
              <a:rPr lang="fa-IR" sz="2400" dirty="0" smtClean="0">
                <a:solidFill>
                  <a:schemeClr val="accent3">
                    <a:lumMod val="75000"/>
                  </a:schemeClr>
                </a:solidFill>
                <a:latin typeface="Times" pitchFamily="18" charset="0"/>
                <a:cs typeface="B Nazanin" pitchFamily="2" charset="-78"/>
              </a:rPr>
              <a:t>روکش</a:t>
            </a:r>
            <a:r>
              <a:rPr lang="en-US" sz="2400" dirty="0" smtClean="0">
                <a:solidFill>
                  <a:schemeClr val="accent3">
                    <a:lumMod val="75000"/>
                  </a:schemeClr>
                </a:solidFill>
                <a:latin typeface="Times" pitchFamily="18" charset="0"/>
                <a:cs typeface="B Nazanin" pitchFamily="2" charset="-78"/>
              </a:rPr>
              <a:t> </a:t>
            </a:r>
            <a:r>
              <a:rPr lang="fa-IR" sz="2400" dirty="0" smtClean="0">
                <a:solidFill>
                  <a:schemeClr val="accent3">
                    <a:lumMod val="75000"/>
                  </a:schemeClr>
                </a:solidFill>
                <a:latin typeface="Times" pitchFamily="18" charset="0"/>
                <a:cs typeface="B Nazanin" pitchFamily="2" charset="-78"/>
              </a:rPr>
              <a:t>و بدینگ </a:t>
            </a:r>
            <a:r>
              <a:rPr lang="en-US" sz="2400" dirty="0" smtClean="0">
                <a:solidFill>
                  <a:schemeClr val="accent3">
                    <a:lumMod val="75000"/>
                  </a:schemeClr>
                </a:solidFill>
                <a:latin typeface="Times" pitchFamily="18" charset="0"/>
                <a:cs typeface="B Nazanin" pitchFamily="2" charset="-78"/>
              </a:rPr>
              <a:t>PVC</a:t>
            </a:r>
            <a:r>
              <a:rPr lang="fa-IR" sz="2400" dirty="0" smtClean="0">
                <a:solidFill>
                  <a:schemeClr val="accent3">
                    <a:lumMod val="75000"/>
                  </a:schemeClr>
                </a:solidFill>
                <a:latin typeface="Times" pitchFamily="18" charset="0"/>
                <a:cs typeface="B Nazanin" pitchFamily="2" charset="-78"/>
              </a:rPr>
              <a:t>،</a:t>
            </a:r>
            <a:r>
              <a:rPr lang="en-US" sz="2400" dirty="0" smtClean="0">
                <a:solidFill>
                  <a:schemeClr val="accent3">
                    <a:lumMod val="75000"/>
                  </a:schemeClr>
                </a:solidFill>
                <a:latin typeface="Times" pitchFamily="18" charset="0"/>
                <a:cs typeface="B Nazanin" pitchFamily="2" charset="-78"/>
              </a:rPr>
              <a:t>PE </a:t>
            </a:r>
            <a:r>
              <a:rPr lang="fa-IR" sz="2400" dirty="0" smtClean="0">
                <a:solidFill>
                  <a:schemeClr val="accent3">
                    <a:lumMod val="75000"/>
                  </a:schemeClr>
                </a:solidFill>
                <a:latin typeface="Times" pitchFamily="18" charset="0"/>
                <a:cs typeface="B Nazanin" pitchFamily="2" charset="-78"/>
              </a:rPr>
              <a:t>،</a:t>
            </a:r>
            <a:r>
              <a:rPr lang="en-US" sz="2400" dirty="0" smtClean="0">
                <a:solidFill>
                  <a:schemeClr val="accent3">
                    <a:lumMod val="75000"/>
                  </a:schemeClr>
                </a:solidFill>
                <a:latin typeface="Times" pitchFamily="18" charset="0"/>
                <a:cs typeface="B Nazanin" pitchFamily="2" charset="-78"/>
              </a:rPr>
              <a:t>LSZH </a:t>
            </a:r>
            <a:r>
              <a:rPr lang="fa-IR" sz="2400" dirty="0" smtClean="0">
                <a:solidFill>
                  <a:schemeClr val="accent3">
                    <a:lumMod val="75000"/>
                  </a:schemeClr>
                </a:solidFill>
                <a:latin typeface="Times" pitchFamily="18" charset="0"/>
                <a:cs typeface="B Nazanin" pitchFamily="2" charset="-78"/>
              </a:rPr>
              <a:t>،</a:t>
            </a:r>
            <a:r>
              <a:rPr lang="en-US" sz="2400" dirty="0" smtClean="0">
                <a:solidFill>
                  <a:schemeClr val="accent3">
                    <a:lumMod val="75000"/>
                  </a:schemeClr>
                </a:solidFill>
                <a:latin typeface="Times" pitchFamily="18" charset="0"/>
                <a:cs typeface="B Nazanin" pitchFamily="2" charset="-78"/>
              </a:rPr>
              <a:t>LSLH </a:t>
            </a:r>
            <a:endParaRPr lang="fa-IR" sz="2400" dirty="0">
              <a:solidFill>
                <a:schemeClr val="accent3">
                  <a:lumMod val="75000"/>
                </a:schemeClr>
              </a:solidFill>
              <a:latin typeface="Times" pitchFamily="18" charset="0"/>
              <a:cs typeface="B Nazanin" pitchFamily="2" charset="-78"/>
            </a:endParaRPr>
          </a:p>
        </p:txBody>
      </p:sp>
      <p:sp>
        <p:nvSpPr>
          <p:cNvPr id="4" name="Content Placeholder 2"/>
          <p:cNvSpPr txBox="1">
            <a:spLocks/>
          </p:cNvSpPr>
          <p:nvPr/>
        </p:nvSpPr>
        <p:spPr>
          <a:xfrm>
            <a:off x="680297" y="5424064"/>
            <a:ext cx="8229600" cy="648072"/>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buSzPct val="74000"/>
              <a:buFont typeface="Wingdings" pitchFamily="2" charset="2"/>
              <a:buChar char="ü"/>
            </a:pPr>
            <a:r>
              <a:rPr lang="fa-IR" b="1" dirty="0" smtClean="0">
                <a:solidFill>
                  <a:schemeClr val="bg2">
                    <a:lumMod val="25000"/>
                  </a:schemeClr>
                </a:solidFill>
                <a:latin typeface="Times" pitchFamily="18" charset="0"/>
                <a:cs typeface="B Nazanin" pitchFamily="2" charset="-78"/>
              </a:rPr>
              <a:t>در اين مرحله رنگ، ضخامت، عدم سنتر و قطر كابل بايد کنترل شود.</a:t>
            </a:r>
          </a:p>
        </p:txBody>
      </p:sp>
      <p:sp>
        <p:nvSpPr>
          <p:cNvPr id="5" name="Title 1"/>
          <p:cNvSpPr>
            <a:spLocks noGrp="1"/>
          </p:cNvSpPr>
          <p:nvPr>
            <p:ph type="title"/>
          </p:nvPr>
        </p:nvSpPr>
        <p:spPr>
          <a:xfrm>
            <a:off x="6156176" y="712123"/>
            <a:ext cx="2386608"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a:solidFill>
                  <a:srgbClr val="7030A0"/>
                </a:solidFill>
                <a:latin typeface="+mn-lt"/>
                <a:ea typeface="+mn-ea"/>
                <a:cs typeface="B Titr" pitchFamily="2" charset="-78"/>
              </a:rPr>
              <a:t>3-اكسترود</a:t>
            </a:r>
          </a:p>
        </p:txBody>
      </p:sp>
      <p:sp>
        <p:nvSpPr>
          <p:cNvPr id="6"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4010535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276872"/>
            <a:ext cx="8301608" cy="864096"/>
          </a:xfrm>
        </p:spPr>
        <p:txBody>
          <a:bodyPr>
            <a:normAutofit/>
          </a:bodyPr>
          <a:lstStyle/>
          <a:p>
            <a:pPr marL="342900" indent="-342900" algn="justLow" rtl="1">
              <a:buSzPct val="100000"/>
              <a:buFont typeface="Lucida Sans Unicode" pitchFamily="34" charset="0"/>
              <a:buChar char="‣"/>
            </a:pPr>
            <a:r>
              <a:rPr lang="fa-IR" sz="2400" dirty="0" smtClean="0">
                <a:cs typeface="B Nazanin" pitchFamily="2" charset="-78"/>
              </a:rPr>
              <a:t>این حفاظ ها بر اساس نوع درخواست مشتری و کاربرد از جنس مس، گالوانیزه، فولاد و... انتخاب شده و توسط دستگاه های شیلد، آرمورینگ و اسکرین انجام می گیرند. </a:t>
            </a:r>
          </a:p>
        </p:txBody>
      </p:sp>
      <p:sp>
        <p:nvSpPr>
          <p:cNvPr id="4" name="Title 1"/>
          <p:cNvSpPr txBox="1">
            <a:spLocks/>
          </p:cNvSpPr>
          <p:nvPr/>
        </p:nvSpPr>
        <p:spPr>
          <a:xfrm>
            <a:off x="6156176" y="670523"/>
            <a:ext cx="2592288"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4- حفاظ فلزی</a:t>
            </a:r>
            <a:endParaRPr lang="fa-IR" sz="2800" dirty="0">
              <a:solidFill>
                <a:srgbClr val="7030A0"/>
              </a:solidFill>
              <a:latin typeface="+mn-lt"/>
              <a:ea typeface="+mn-ea"/>
              <a:cs typeface="B Titr" pitchFamily="2" charset="-78"/>
            </a:endParaRPr>
          </a:p>
        </p:txBody>
      </p:sp>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8" name="Content Placeholder 1"/>
          <p:cNvSpPr txBox="1">
            <a:spLocks/>
          </p:cNvSpPr>
          <p:nvPr/>
        </p:nvSpPr>
        <p:spPr>
          <a:xfrm>
            <a:off x="323528" y="1367830"/>
            <a:ext cx="8301608" cy="837034"/>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42900" indent="-342900" algn="justLow" rtl="1">
              <a:buSzPct val="100000"/>
              <a:buFont typeface="Lucida Sans Unicode" pitchFamily="34" charset="0"/>
              <a:buChar char="‣"/>
            </a:pPr>
            <a:r>
              <a:rPr lang="fa-IR" sz="2400" dirty="0" smtClean="0">
                <a:cs typeface="B Nazanin" pitchFamily="2" charset="-78"/>
              </a:rPr>
              <a:t>جهت حفاظت از کابلها در مقابل صدمات مکانیکی و </a:t>
            </a:r>
            <a:r>
              <a:rPr lang="fa-IR" sz="2400" dirty="0">
                <a:cs typeface="B Nazanin" pitchFamily="2" charset="-78"/>
              </a:rPr>
              <a:t>الکتریکی (</a:t>
            </a:r>
            <a:r>
              <a:rPr lang="fa-IR" sz="2400" dirty="0" smtClean="0">
                <a:cs typeface="B Nazanin" pitchFamily="2" charset="-78"/>
              </a:rPr>
              <a:t>نویز یا پارازیت) معمولاً از انواع حفاظ آرمور و اسکرین بر روی کابل استفاده می نمایند. </a:t>
            </a:r>
          </a:p>
        </p:txBody>
      </p:sp>
      <p:sp>
        <p:nvSpPr>
          <p:cNvPr id="9" name="Content Placeholder 1"/>
          <p:cNvSpPr txBox="1">
            <a:spLocks/>
          </p:cNvSpPr>
          <p:nvPr/>
        </p:nvSpPr>
        <p:spPr>
          <a:xfrm>
            <a:off x="971600" y="3212976"/>
            <a:ext cx="6984776" cy="1224136"/>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42900" indent="-342900" algn="justLow" rtl="1">
              <a:buFont typeface="Wingdings" pitchFamily="2" charset="2"/>
              <a:buChar char="q"/>
            </a:pPr>
            <a:r>
              <a:rPr lang="fa-IR" sz="2400" dirty="0" smtClean="0">
                <a:solidFill>
                  <a:schemeClr val="accent3">
                    <a:lumMod val="75000"/>
                  </a:schemeClr>
                </a:solidFill>
                <a:cs typeface="B Nazanin" pitchFamily="2" charset="-78"/>
              </a:rPr>
              <a:t>قطر رشته هاي شيلد و آرمور طبق استاندارد انتخاب مي شود و ميزان پوشش آن هم طبق درخواست مشتري و یا استاندارد صورت می گیرد. طول گام و تعداد رشته تابع درصد پوشش است.</a:t>
            </a:r>
          </a:p>
        </p:txBody>
      </p:sp>
      <p:sp>
        <p:nvSpPr>
          <p:cNvPr id="10" name="Content Placeholder 1"/>
          <p:cNvSpPr txBox="1">
            <a:spLocks/>
          </p:cNvSpPr>
          <p:nvPr/>
        </p:nvSpPr>
        <p:spPr>
          <a:xfrm>
            <a:off x="374848" y="4923631"/>
            <a:ext cx="8373616" cy="88163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justLow" rtl="1">
              <a:buNone/>
            </a:pPr>
            <a:endParaRPr lang="fa-IR" sz="2400" b="1" dirty="0" smtClean="0">
              <a:solidFill>
                <a:schemeClr val="bg2">
                  <a:lumMod val="25000"/>
                </a:schemeClr>
              </a:solidFill>
              <a:latin typeface="Times" pitchFamily="18" charset="0"/>
              <a:cs typeface="B Nazanin" pitchFamily="2" charset="-78"/>
            </a:endParaRPr>
          </a:p>
        </p:txBody>
      </p:sp>
    </p:spTree>
    <p:extLst>
      <p:ext uri="{BB962C8B-B14F-4D97-AF65-F5344CB8AC3E}">
        <p14:creationId xmlns:p14="http://schemas.microsoft.com/office/powerpoint/2010/main" val="156506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p:cTn id="2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nodePh="1">
                                  <p:stCondLst>
                                    <p:cond delay="0"/>
                                  </p:stCondLst>
                                  <p:endCondLst>
                                    <p:cond evt="begin" delay="0">
                                      <p:tn val="26"/>
                                    </p:cond>
                                  </p:end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9" grpId="0" build="p"/>
      <p:bldP spid="1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5388383"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10" name="Title 1"/>
          <p:cNvSpPr txBox="1">
            <a:spLocks/>
          </p:cNvSpPr>
          <p:nvPr/>
        </p:nvSpPr>
        <p:spPr>
          <a:xfrm>
            <a:off x="6607347" y="673532"/>
            <a:ext cx="216024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4- حفاظ فلزی</a:t>
            </a:r>
            <a:endParaRPr lang="fa-IR" sz="2800" dirty="0">
              <a:solidFill>
                <a:srgbClr val="7030A0"/>
              </a:solidFill>
              <a:latin typeface="+mn-lt"/>
              <a:ea typeface="+mn-ea"/>
              <a:cs typeface="B Titr" pitchFamily="2" charset="-78"/>
            </a:endParaRPr>
          </a:p>
        </p:txBody>
      </p:sp>
      <p:graphicFrame>
        <p:nvGraphicFramePr>
          <p:cNvPr id="2" name="Diagram 1"/>
          <p:cNvGraphicFramePr/>
          <p:nvPr>
            <p:extLst>
              <p:ext uri="{D42A27DB-BD31-4B8C-83A1-F6EECF244321}">
                <p14:modId xmlns:p14="http://schemas.microsoft.com/office/powerpoint/2010/main" val="1917342176"/>
              </p:ext>
            </p:extLst>
          </p:nvPr>
        </p:nvGraphicFramePr>
        <p:xfrm>
          <a:off x="467544" y="1988840"/>
          <a:ext cx="7920880"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p:cNvSpPr txBox="1">
            <a:spLocks/>
          </p:cNvSpPr>
          <p:nvPr/>
        </p:nvSpPr>
        <p:spPr>
          <a:xfrm>
            <a:off x="5220072" y="1321604"/>
            <a:ext cx="305564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 انواع حفاظ فلـزی</a:t>
            </a:r>
            <a:endParaRPr lang="fa-IR" sz="2800" dirty="0">
              <a:solidFill>
                <a:srgbClr val="7030A0"/>
              </a:solidFill>
              <a:latin typeface="+mn-lt"/>
              <a:ea typeface="+mn-ea"/>
              <a:cs typeface="B Titr" pitchFamily="2" charset="-78"/>
            </a:endParaRPr>
          </a:p>
        </p:txBody>
      </p:sp>
      <p:sp>
        <p:nvSpPr>
          <p:cNvPr id="6" name="Title 1"/>
          <p:cNvSpPr txBox="1">
            <a:spLocks/>
          </p:cNvSpPr>
          <p:nvPr/>
        </p:nvSpPr>
        <p:spPr>
          <a:xfrm>
            <a:off x="971600" y="2383083"/>
            <a:ext cx="3233327" cy="1323439"/>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342900" indent="-342900" algn="justLow" rtl="1">
              <a:buFont typeface="Wingdings" pitchFamily="2" charset="2"/>
              <a:buChar char="q"/>
            </a:pPr>
            <a:r>
              <a:rPr lang="fa-IR" sz="2000" u="sng" dirty="0" smtClean="0">
                <a:solidFill>
                  <a:srgbClr val="002060"/>
                </a:solidFill>
                <a:effectLst/>
                <a:latin typeface="+mn-lt"/>
                <a:ea typeface="+mn-ea"/>
                <a:cs typeface="B Nazanin" pitchFamily="2" charset="-78"/>
              </a:rPr>
              <a:t>آرمورها</a:t>
            </a:r>
            <a:r>
              <a:rPr lang="fa-IR" sz="2000" dirty="0" smtClean="0">
                <a:solidFill>
                  <a:srgbClr val="7030A0"/>
                </a:solidFill>
                <a:effectLst/>
                <a:latin typeface="+mn-lt"/>
                <a:ea typeface="+mn-ea"/>
                <a:cs typeface="B Nazanin" pitchFamily="2" charset="-78"/>
              </a:rPr>
              <a:t> از جنس آلومینیوم، فولاد گالوانیزه می باشند و جزء حفاظهای مکانیکی محسوب می شوند.</a:t>
            </a:r>
            <a:endParaRPr lang="fa-IR" sz="2000" dirty="0">
              <a:solidFill>
                <a:srgbClr val="7030A0"/>
              </a:solidFill>
              <a:effectLst/>
              <a:latin typeface="+mn-lt"/>
              <a:ea typeface="+mn-ea"/>
              <a:cs typeface="B Nazanin" pitchFamily="2" charset="-78"/>
            </a:endParaRPr>
          </a:p>
        </p:txBody>
      </p:sp>
      <p:sp>
        <p:nvSpPr>
          <p:cNvPr id="7" name="Title 1"/>
          <p:cNvSpPr txBox="1">
            <a:spLocks/>
          </p:cNvSpPr>
          <p:nvPr/>
        </p:nvSpPr>
        <p:spPr>
          <a:xfrm>
            <a:off x="1013366" y="3995192"/>
            <a:ext cx="3233327" cy="1323439"/>
          </a:xfrm>
          <a:prstGeom prst="rect">
            <a:avLst/>
          </a:prstGeom>
          <a:noFill/>
        </p:spPr>
        <p:txBody>
          <a:bodyPr vert="horz" wrap="square" rtlCol="1" anchor="ctr">
            <a:spAutoFit/>
            <a:scene3d>
              <a:camera prst="orthographicFront"/>
              <a:lightRig rig="soft" dir="t"/>
            </a:scene3d>
            <a:sp3d prstMaterial="softEdge">
              <a:bevelT w="25400" h="25400"/>
            </a:sp3d>
          </a:bodyPr>
          <a:lstStyle>
            <a:defPPr>
              <a:defRPr lang="fa-IR"/>
            </a:defPPr>
            <a:lvl1pPr marL="342900" indent="-342900" algn="justLow">
              <a:spcBef>
                <a:spcPct val="0"/>
              </a:spcBef>
              <a:buFont typeface="Wingdings" pitchFamily="2" charset="2"/>
              <a:buChar char="q"/>
              <a:defRPr kumimoji="0" b="1">
                <a:solidFill>
                  <a:srgbClr val="7030A0"/>
                </a:solidFill>
                <a:effectLst/>
                <a:cs typeface="B Nazanin" pitchFamily="2" charset="-78"/>
              </a:defRPr>
            </a:lvl1pPr>
          </a:lstStyle>
          <a:p>
            <a:r>
              <a:rPr lang="fa-IR" sz="2000" u="sng" dirty="0">
                <a:solidFill>
                  <a:srgbClr val="002060"/>
                </a:solidFill>
              </a:rPr>
              <a:t>اسکرین ها</a:t>
            </a:r>
            <a:r>
              <a:rPr lang="fa-IR" sz="2000" dirty="0">
                <a:solidFill>
                  <a:srgbClr val="002060"/>
                </a:solidFill>
              </a:rPr>
              <a:t> </a:t>
            </a:r>
            <a:r>
              <a:rPr lang="fa-IR" sz="2000" dirty="0"/>
              <a:t>اغلب از جنس </a:t>
            </a:r>
            <a:r>
              <a:rPr lang="fa-IR" sz="2000" dirty="0" smtClean="0"/>
              <a:t>مس یا مس قلع اندود </a:t>
            </a:r>
            <a:r>
              <a:rPr lang="fa-IR" sz="2000" dirty="0"/>
              <a:t>می باشند و جزءحفاظ های الکتریکی محسوب می شوند.</a:t>
            </a:r>
          </a:p>
        </p:txBody>
      </p:sp>
    </p:spTree>
    <p:extLst>
      <p:ext uri="{BB962C8B-B14F-4D97-AF65-F5344CB8AC3E}">
        <p14:creationId xmlns:p14="http://schemas.microsoft.com/office/powerpoint/2010/main" val="1581272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7" name="Content Placeholder 1"/>
          <p:cNvSpPr txBox="1">
            <a:spLocks/>
          </p:cNvSpPr>
          <p:nvPr/>
        </p:nvSpPr>
        <p:spPr>
          <a:xfrm>
            <a:off x="354682" y="3370435"/>
            <a:ext cx="8517632" cy="144016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pPr>
            <a:r>
              <a:rPr lang="fa-IR" sz="2200" b="1" dirty="0" smtClean="0">
                <a:solidFill>
                  <a:srgbClr val="7030A0"/>
                </a:solidFill>
                <a:latin typeface="Times" pitchFamily="18" charset="0"/>
                <a:cs typeface="B Nazanin" pitchFamily="2" charset="-78"/>
              </a:rPr>
              <a:t>زره بندی (</a:t>
            </a:r>
            <a:r>
              <a:rPr lang="en-US" sz="2200" b="1" dirty="0" smtClean="0">
                <a:solidFill>
                  <a:srgbClr val="7030A0"/>
                </a:solidFill>
                <a:latin typeface="Times" pitchFamily="18" charset="0"/>
                <a:cs typeface="B Nazanin" pitchFamily="2" charset="-78"/>
              </a:rPr>
              <a:t>Armoring</a:t>
            </a:r>
            <a:r>
              <a:rPr lang="fa-IR" sz="2200" b="1" dirty="0" smtClean="0">
                <a:solidFill>
                  <a:srgbClr val="7030A0"/>
                </a:solidFill>
                <a:latin typeface="Times" pitchFamily="18" charset="0"/>
                <a:cs typeface="B Nazanin" pitchFamily="2" charset="-78"/>
              </a:rPr>
              <a:t>) : </a:t>
            </a:r>
            <a:r>
              <a:rPr lang="fa-IR" sz="2000" dirty="0" smtClean="0">
                <a:latin typeface="Times" pitchFamily="18" charset="0"/>
                <a:cs typeface="B Nazanin" pitchFamily="2" charset="-78"/>
              </a:rPr>
              <a:t>معمولاً سیم یا نوار فلزی است که اغلب بر روی بستری از پوشش داخلی مانند بدینگ برای محافظت از کابل در مقابل آسیب مکانیکی بکار می رود. و دستگاهی که این عملیات را انجام می دهد را آرمورینگ می نامند. </a:t>
            </a:r>
            <a:endParaRPr lang="fa-IR" sz="2000" dirty="0">
              <a:latin typeface="Times" pitchFamily="18" charset="0"/>
              <a:cs typeface="B Nazanin" pitchFamily="2" charset="-78"/>
            </a:endParaRPr>
          </a:p>
        </p:txBody>
      </p:sp>
      <p:sp>
        <p:nvSpPr>
          <p:cNvPr id="8" name="Content Placeholder 1"/>
          <p:cNvSpPr txBox="1">
            <a:spLocks/>
          </p:cNvSpPr>
          <p:nvPr/>
        </p:nvSpPr>
        <p:spPr>
          <a:xfrm>
            <a:off x="354682" y="1268760"/>
            <a:ext cx="8517632" cy="2088232"/>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pPr>
            <a:r>
              <a:rPr lang="fa-IR" sz="2200" b="1" dirty="0" smtClean="0">
                <a:solidFill>
                  <a:srgbClr val="7030A0"/>
                </a:solidFill>
                <a:latin typeface="Times" pitchFamily="18" charset="0"/>
                <a:cs typeface="B Nazanin" pitchFamily="2" charset="-78"/>
              </a:rPr>
              <a:t>زره (</a:t>
            </a:r>
            <a:r>
              <a:rPr lang="en-US" sz="2200" b="1" dirty="0" smtClean="0">
                <a:solidFill>
                  <a:srgbClr val="7030A0"/>
                </a:solidFill>
                <a:latin typeface="Times" pitchFamily="18" charset="0"/>
                <a:cs typeface="B Nazanin" pitchFamily="2" charset="-78"/>
              </a:rPr>
              <a:t>Armor</a:t>
            </a:r>
            <a:r>
              <a:rPr lang="fa-IR" sz="2200" b="1" dirty="0" smtClean="0">
                <a:solidFill>
                  <a:srgbClr val="7030A0"/>
                </a:solidFill>
                <a:latin typeface="Times" pitchFamily="18" charset="0"/>
                <a:cs typeface="B Nazanin" pitchFamily="2" charset="-78"/>
              </a:rPr>
              <a:t>) : </a:t>
            </a:r>
            <a:r>
              <a:rPr lang="fa-IR" sz="2000" dirty="0" smtClean="0">
                <a:latin typeface="Times" pitchFamily="18" charset="0"/>
                <a:cs typeface="B Nazanin" pitchFamily="2" charset="-78"/>
              </a:rPr>
              <a:t>آرمور از جنس فولاد گالوانیزه یا آلومینیوم، که برای حفاظت مکانیکی بیشتر در محیط های خشن به کار می رود.</a:t>
            </a:r>
            <a:endParaRPr lang="fa-IR" sz="2000" dirty="0">
              <a:latin typeface="Times" pitchFamily="18" charset="0"/>
              <a:cs typeface="B Nazanin" pitchFamily="2" charset="-78"/>
            </a:endParaRPr>
          </a:p>
        </p:txBody>
      </p:sp>
      <p:pic>
        <p:nvPicPr>
          <p:cNvPr id="3074" name="Picture 2" descr="D:\96-04-04\Training\12CoreSW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2805">
            <a:off x="1626708" y="4645100"/>
            <a:ext cx="3513137" cy="125301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373" y="5697239"/>
            <a:ext cx="4772028"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4499992" y="5517232"/>
            <a:ext cx="1944216" cy="1268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5317784" y="520224"/>
            <a:ext cx="3430680" cy="892552"/>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600" dirty="0" smtClean="0">
                <a:solidFill>
                  <a:srgbClr val="7030A0"/>
                </a:solidFill>
                <a:latin typeface="+mn-lt"/>
                <a:ea typeface="+mn-ea"/>
                <a:cs typeface="B Titr" pitchFamily="2" charset="-78"/>
              </a:rPr>
              <a:t>4- غلاف فلزی </a:t>
            </a:r>
          </a:p>
          <a:p>
            <a:pPr algn="r" rtl="1"/>
            <a:r>
              <a:rPr lang="fa-IR" sz="2600" dirty="0" smtClean="0">
                <a:solidFill>
                  <a:srgbClr val="7030A0"/>
                </a:solidFill>
                <a:latin typeface="+mn-lt"/>
                <a:ea typeface="+mn-ea"/>
                <a:cs typeface="B Titr" pitchFamily="2" charset="-78"/>
              </a:rPr>
              <a:t>              1-آرمور</a:t>
            </a:r>
            <a:endParaRPr lang="fa-IR" sz="26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19739629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7" name="Content Placeholder 1"/>
          <p:cNvSpPr txBox="1">
            <a:spLocks/>
          </p:cNvSpPr>
          <p:nvPr/>
        </p:nvSpPr>
        <p:spPr>
          <a:xfrm>
            <a:off x="390675" y="5445224"/>
            <a:ext cx="8698290" cy="864096"/>
          </a:xfrm>
          <a:prstGeom prst="rect">
            <a:avLst/>
          </a:prstGeom>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r" rtl="1">
              <a:buFont typeface="Wingdings" pitchFamily="2" charset="2"/>
              <a:buChar char="ü"/>
            </a:pPr>
            <a:r>
              <a:rPr lang="fa-IR" b="1" dirty="0" smtClean="0">
                <a:solidFill>
                  <a:schemeClr val="bg2">
                    <a:lumMod val="25000"/>
                  </a:schemeClr>
                </a:solidFill>
                <a:latin typeface="Times" pitchFamily="18" charset="0"/>
                <a:cs typeface="B Nazanin" pitchFamily="2" charset="-78"/>
              </a:rPr>
              <a:t>قطر آرمور(ضخامت نوار)، طول گام، درصد پوشش يا اورلپ</a:t>
            </a:r>
            <a:r>
              <a:rPr lang="fa-IR" b="1" dirty="0">
                <a:solidFill>
                  <a:schemeClr val="bg2">
                    <a:lumMod val="25000"/>
                  </a:schemeClr>
                </a:solidFill>
                <a:latin typeface="Times" pitchFamily="18" charset="0"/>
                <a:cs typeface="B Nazanin" pitchFamily="2" charset="-78"/>
              </a:rPr>
              <a:t>،</a:t>
            </a:r>
            <a:r>
              <a:rPr lang="fa-IR" b="1" dirty="0" smtClean="0">
                <a:solidFill>
                  <a:schemeClr val="bg2">
                    <a:lumMod val="25000"/>
                  </a:schemeClr>
                </a:solidFill>
                <a:latin typeface="Times" pitchFamily="18" charset="0"/>
                <a:cs typeface="B Nazanin" pitchFamily="2" charset="-78"/>
              </a:rPr>
              <a:t> پارامتر هاي كنترلي در این مرحله مي باشند.</a:t>
            </a:r>
            <a:endParaRPr lang="fa-IR" b="1" dirty="0">
              <a:solidFill>
                <a:schemeClr val="bg2">
                  <a:lumMod val="25000"/>
                </a:schemeClr>
              </a:solidFill>
              <a:latin typeface="Times" pitchFamily="18" charset="0"/>
              <a:cs typeface="B Nazanin" pitchFamily="2" charset="-78"/>
            </a:endParaRPr>
          </a:p>
        </p:txBody>
      </p:sp>
      <p:graphicFrame>
        <p:nvGraphicFramePr>
          <p:cNvPr id="9" name="Diagram 8"/>
          <p:cNvGraphicFramePr/>
          <p:nvPr>
            <p:extLst>
              <p:ext uri="{D42A27DB-BD31-4B8C-83A1-F6EECF244321}">
                <p14:modId xmlns:p14="http://schemas.microsoft.com/office/powerpoint/2010/main" val="2154353684"/>
              </p:ext>
            </p:extLst>
          </p:nvPr>
        </p:nvGraphicFramePr>
        <p:xfrm>
          <a:off x="2627785" y="1340768"/>
          <a:ext cx="6287064"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2268712504"/>
              </p:ext>
            </p:extLst>
          </p:nvPr>
        </p:nvGraphicFramePr>
        <p:xfrm>
          <a:off x="-108520" y="3140968"/>
          <a:ext cx="3168352" cy="22322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itle 1"/>
          <p:cNvSpPr txBox="1">
            <a:spLocks/>
          </p:cNvSpPr>
          <p:nvPr/>
        </p:nvSpPr>
        <p:spPr>
          <a:xfrm>
            <a:off x="5480252" y="620688"/>
            <a:ext cx="3430680" cy="892552"/>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600" dirty="0" smtClean="0">
                <a:solidFill>
                  <a:srgbClr val="7030A0"/>
                </a:solidFill>
                <a:latin typeface="+mn-lt"/>
                <a:ea typeface="+mn-ea"/>
                <a:cs typeface="B Titr" pitchFamily="2" charset="-78"/>
              </a:rPr>
              <a:t>4- غلاف فلزی </a:t>
            </a:r>
          </a:p>
          <a:p>
            <a:pPr algn="r" rtl="1"/>
            <a:r>
              <a:rPr lang="fa-IR" sz="2600" dirty="0" smtClean="0">
                <a:solidFill>
                  <a:srgbClr val="7030A0"/>
                </a:solidFill>
                <a:latin typeface="+mn-lt"/>
                <a:ea typeface="+mn-ea"/>
                <a:cs typeface="B Titr" pitchFamily="2" charset="-78"/>
              </a:rPr>
              <a:t>              1-آرمور</a:t>
            </a:r>
            <a:endParaRPr lang="fa-IR" sz="26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12744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79164" y="1038033"/>
            <a:ext cx="8589640" cy="126673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buFont typeface="Wingdings" pitchFamily="2" charset="2"/>
              <a:buChar char="ü"/>
            </a:pPr>
            <a:r>
              <a:rPr lang="fa-IR" sz="2400" b="1" dirty="0" smtClean="0">
                <a:solidFill>
                  <a:schemeClr val="bg2">
                    <a:lumMod val="25000"/>
                  </a:schemeClr>
                </a:solidFill>
                <a:latin typeface="Times" pitchFamily="18" charset="0"/>
                <a:cs typeface="B Nazanin" pitchFamily="2" charset="-78"/>
              </a:rPr>
              <a:t>هادی ها (</a:t>
            </a:r>
            <a:r>
              <a:rPr lang="en-US" sz="2400" b="1" dirty="0" smtClean="0">
                <a:solidFill>
                  <a:schemeClr val="bg2">
                    <a:lumMod val="25000"/>
                  </a:schemeClr>
                </a:solidFill>
                <a:latin typeface="Times" pitchFamily="18" charset="0"/>
                <a:cs typeface="B Nazanin" pitchFamily="2" charset="-78"/>
              </a:rPr>
              <a:t>Conductors</a:t>
            </a:r>
            <a:r>
              <a:rPr lang="fa-IR" sz="2400" b="1" dirty="0" smtClean="0">
                <a:solidFill>
                  <a:schemeClr val="bg2">
                    <a:lumMod val="25000"/>
                  </a:schemeClr>
                </a:solidFill>
                <a:latin typeface="Times" pitchFamily="18" charset="0"/>
                <a:cs typeface="B Nazanin" pitchFamily="2" charset="-78"/>
              </a:rPr>
              <a:t>) : </a:t>
            </a:r>
            <a:r>
              <a:rPr lang="fa-IR" sz="2400" dirty="0" smtClean="0">
                <a:solidFill>
                  <a:schemeClr val="bg2">
                    <a:lumMod val="25000"/>
                  </a:schemeClr>
                </a:solidFill>
                <a:latin typeface="Times" pitchFamily="18" charset="0"/>
                <a:cs typeface="B Nazanin" pitchFamily="2" charset="-78"/>
              </a:rPr>
              <a:t>قسمت هادی، بخشی از سیم و کابل می باشد که وظیفه هدایت جریان برق را بر عهده دارد.</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722" y="2406672"/>
            <a:ext cx="428625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79164" y="4079127"/>
            <a:ext cx="8602674" cy="1294089"/>
          </a:xfrm>
          <a:prstGeom prst="rect">
            <a:avLst/>
          </a:prstGeom>
        </p:spPr>
        <p:txBody>
          <a:bodyPr vert="horz">
            <a:normAutofit fontScale="62500" lnSpcReduction="20000"/>
          </a:bodyPr>
          <a:lstStyle/>
          <a:p>
            <a:pPr marL="109728" algn="justLow">
              <a:lnSpc>
                <a:spcPct val="160000"/>
              </a:lnSpc>
              <a:spcBef>
                <a:spcPts val="400"/>
              </a:spcBef>
              <a:buClr>
                <a:schemeClr val="accent1"/>
              </a:buClr>
              <a:buSzPct val="68000"/>
              <a:buFont typeface="Wingdings 3"/>
              <a:buNone/>
            </a:pPr>
            <a:r>
              <a:rPr lang="fa-IR" sz="2800" b="1" dirty="0" smtClean="0">
                <a:solidFill>
                  <a:schemeClr val="bg2">
                    <a:lumMod val="25000"/>
                  </a:schemeClr>
                </a:solidFill>
                <a:cs typeface="B Nazanin" pitchFamily="2" charset="-78"/>
              </a:rPr>
              <a:t> هادی ها از لحاظ ساختاری به چهار دسته کلی :</a:t>
            </a:r>
          </a:p>
          <a:p>
            <a:pPr marL="109728" algn="justLow">
              <a:lnSpc>
                <a:spcPct val="160000"/>
              </a:lnSpc>
              <a:spcBef>
                <a:spcPts val="400"/>
              </a:spcBef>
              <a:buClr>
                <a:schemeClr val="accent1"/>
              </a:buClr>
              <a:buSzPct val="68000"/>
              <a:buFont typeface="Wingdings 3"/>
              <a:buNone/>
            </a:pPr>
            <a:r>
              <a:rPr lang="fa-IR" sz="2800" b="1" dirty="0" smtClean="0">
                <a:solidFill>
                  <a:schemeClr val="bg2">
                    <a:lumMod val="25000"/>
                  </a:schemeClr>
                </a:solidFill>
                <a:cs typeface="B Nazanin" pitchFamily="2" charset="-78"/>
              </a:rPr>
              <a:t> 1) سیم </a:t>
            </a:r>
            <a:r>
              <a:rPr lang="fa-IR" sz="2800" b="1" dirty="0">
                <a:solidFill>
                  <a:schemeClr val="bg2">
                    <a:lumMod val="25000"/>
                  </a:schemeClr>
                </a:solidFill>
                <a:cs typeface="B Nazanin" pitchFamily="2" charset="-78"/>
              </a:rPr>
              <a:t>مفتولی یا سیم تک </a:t>
            </a:r>
            <a:r>
              <a:rPr lang="fa-IR" sz="2800" b="1" dirty="0" smtClean="0">
                <a:solidFill>
                  <a:schemeClr val="bg2">
                    <a:lumMod val="25000"/>
                  </a:schemeClr>
                </a:solidFill>
                <a:cs typeface="B Nazanin" pitchFamily="2" charset="-78"/>
              </a:rPr>
              <a:t>لا 2) سیم </a:t>
            </a:r>
            <a:r>
              <a:rPr lang="fa-IR" sz="2800" b="1" dirty="0">
                <a:solidFill>
                  <a:schemeClr val="bg2">
                    <a:lumMod val="25000"/>
                  </a:schemeClr>
                </a:solidFill>
                <a:cs typeface="B Nazanin" pitchFamily="2" charset="-78"/>
              </a:rPr>
              <a:t>نیمه </a:t>
            </a:r>
            <a:r>
              <a:rPr lang="fa-IR" sz="2800" b="1" dirty="0" smtClean="0">
                <a:solidFill>
                  <a:schemeClr val="bg2">
                    <a:lumMod val="25000"/>
                  </a:schemeClr>
                </a:solidFill>
                <a:cs typeface="B Nazanin" pitchFamily="2" charset="-78"/>
              </a:rPr>
              <a:t>افشان  3) سیم </a:t>
            </a:r>
            <a:r>
              <a:rPr lang="fa-IR" sz="2800" b="1" dirty="0">
                <a:solidFill>
                  <a:schemeClr val="bg2">
                    <a:lumMod val="25000"/>
                  </a:schemeClr>
                </a:solidFill>
                <a:cs typeface="B Nazanin" pitchFamily="2" charset="-78"/>
              </a:rPr>
              <a:t>افشان </a:t>
            </a:r>
            <a:r>
              <a:rPr lang="fa-IR" sz="2800" b="1" dirty="0" smtClean="0">
                <a:solidFill>
                  <a:schemeClr val="bg2">
                    <a:lumMod val="25000"/>
                  </a:schemeClr>
                </a:solidFill>
                <a:cs typeface="B Nazanin" pitchFamily="2" charset="-78"/>
              </a:rPr>
              <a:t>4)سیم سوپر افشان تقسیم </a:t>
            </a:r>
            <a:r>
              <a:rPr lang="fa-IR" sz="2800" b="1" dirty="0">
                <a:solidFill>
                  <a:schemeClr val="bg2">
                    <a:lumMod val="25000"/>
                  </a:schemeClr>
                </a:solidFill>
                <a:cs typeface="B Nazanin" pitchFamily="2" charset="-78"/>
              </a:rPr>
              <a:t>میشود.</a:t>
            </a:r>
            <a:endParaRPr lang="en-US" sz="2800" b="1" dirty="0">
              <a:solidFill>
                <a:schemeClr val="bg2">
                  <a:lumMod val="25000"/>
                </a:schemeClr>
              </a:solidFill>
              <a:cs typeface="B Nazanin" pitchFamily="2" charset="-78"/>
            </a:endParaRPr>
          </a:p>
        </p:txBody>
      </p:sp>
      <p:sp>
        <p:nvSpPr>
          <p:cNvPr id="11" name="Title 2"/>
          <p:cNvSpPr>
            <a:spLocks noGrp="1"/>
          </p:cNvSpPr>
          <p:nvPr>
            <p:ph type="title"/>
          </p:nvPr>
        </p:nvSpPr>
        <p:spPr>
          <a:xfrm>
            <a:off x="6778972" y="157863"/>
            <a:ext cx="2185516" cy="584775"/>
          </a:xfrm>
          <a:noFill/>
        </p:spPr>
        <p:txBody>
          <a:bodyPr wrap="square" rtlCol="1">
            <a:spAutoFit/>
          </a:bodyPr>
          <a:lstStyle/>
          <a:p>
            <a:pPr algn="r" rtl="1"/>
            <a:r>
              <a:rPr lang="fa-IR" sz="3200" dirty="0" smtClean="0">
                <a:solidFill>
                  <a:srgbClr val="7030A0"/>
                </a:solidFill>
                <a:cs typeface="B Nazanin" pitchFamily="2" charset="-78"/>
              </a:rPr>
              <a:t>تعریف هادی :</a:t>
            </a:r>
            <a:endParaRPr lang="fa-IR" sz="32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190610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5317784" y="25460"/>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5" name="Title 1"/>
          <p:cNvSpPr txBox="1">
            <a:spLocks/>
          </p:cNvSpPr>
          <p:nvPr/>
        </p:nvSpPr>
        <p:spPr>
          <a:xfrm>
            <a:off x="7059225" y="1412776"/>
            <a:ext cx="1981483"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effectLst/>
                <a:latin typeface="+mn-lt"/>
                <a:ea typeface="+mn-ea"/>
                <a:cs typeface="B Nazanin" pitchFamily="2" charset="-78"/>
              </a:rPr>
              <a:t>اشکال آرمور : </a:t>
            </a:r>
            <a:endParaRPr lang="fa-IR" sz="2800" dirty="0">
              <a:solidFill>
                <a:srgbClr val="7030A0"/>
              </a:solidFill>
              <a:effectLst/>
              <a:latin typeface="+mn-lt"/>
              <a:ea typeface="+mn-ea"/>
              <a:cs typeface="B Nazanin"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932659" y="1988840"/>
            <a:ext cx="2295525"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txBox="1">
            <a:spLocks/>
          </p:cNvSpPr>
          <p:nvPr/>
        </p:nvSpPr>
        <p:spPr>
          <a:xfrm>
            <a:off x="4355975" y="1988840"/>
            <a:ext cx="1872209" cy="46166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rtl="1"/>
            <a:r>
              <a:rPr lang="fa-IR" sz="2400" dirty="0" smtClean="0">
                <a:solidFill>
                  <a:srgbClr val="FFC000"/>
                </a:solidFill>
                <a:latin typeface="+mn-lt"/>
                <a:ea typeface="+mn-ea"/>
                <a:cs typeface="B Titr" pitchFamily="2" charset="-78"/>
              </a:rPr>
              <a:t>(2)</a:t>
            </a:r>
            <a:r>
              <a:rPr lang="fa-IR" sz="2400" dirty="0">
                <a:solidFill>
                  <a:srgbClr val="FFC000"/>
                </a:solidFill>
                <a:latin typeface="+mn-lt"/>
                <a:ea typeface="+mn-ea"/>
                <a:cs typeface="B Titr" pitchFamily="2" charset="-78"/>
              </a:rPr>
              <a:t> </a:t>
            </a:r>
            <a:r>
              <a:rPr lang="fa-IR" sz="2400" dirty="0" smtClean="0">
                <a:solidFill>
                  <a:srgbClr val="FFC000"/>
                </a:solidFill>
                <a:latin typeface="+mn-lt"/>
                <a:ea typeface="+mn-ea"/>
                <a:cs typeface="B Titr" pitchFamily="2" charset="-78"/>
              </a:rPr>
              <a:t>آرمور سیم</a:t>
            </a:r>
            <a:endParaRPr lang="fa-IR" sz="2400" dirty="0">
              <a:solidFill>
                <a:srgbClr val="FFC000"/>
              </a:solidFill>
              <a:latin typeface="+mn-lt"/>
              <a:ea typeface="+mn-ea"/>
              <a:cs typeface="B Titr" pitchFamily="2" charset="-78"/>
            </a:endParaRPr>
          </a:p>
        </p:txBody>
      </p:sp>
      <p:sp>
        <p:nvSpPr>
          <p:cNvPr id="19" name="Title 1"/>
          <p:cNvSpPr txBox="1">
            <a:spLocks/>
          </p:cNvSpPr>
          <p:nvPr/>
        </p:nvSpPr>
        <p:spPr>
          <a:xfrm>
            <a:off x="5317784" y="520224"/>
            <a:ext cx="3430680" cy="892552"/>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600" dirty="0" smtClean="0">
                <a:solidFill>
                  <a:srgbClr val="7030A0"/>
                </a:solidFill>
                <a:latin typeface="+mn-lt"/>
                <a:ea typeface="+mn-ea"/>
                <a:cs typeface="B Titr" pitchFamily="2" charset="-78"/>
              </a:rPr>
              <a:t>4- غلاف فلزی </a:t>
            </a:r>
          </a:p>
          <a:p>
            <a:pPr algn="r" rtl="1"/>
            <a:r>
              <a:rPr lang="fa-IR" sz="2600" dirty="0" smtClean="0">
                <a:solidFill>
                  <a:srgbClr val="7030A0"/>
                </a:solidFill>
                <a:latin typeface="+mn-lt"/>
                <a:ea typeface="+mn-ea"/>
                <a:cs typeface="B Titr" pitchFamily="2" charset="-78"/>
              </a:rPr>
              <a:t>              1-آرمور</a:t>
            </a:r>
            <a:endParaRPr lang="fa-IR" sz="2600" dirty="0">
              <a:solidFill>
                <a:srgbClr val="7030A0"/>
              </a:solidFill>
              <a:latin typeface="+mn-lt"/>
              <a:ea typeface="+mn-ea"/>
              <a:cs typeface="B Titr" pitchFamily="2" charset="-78"/>
            </a:endParaRPr>
          </a:p>
        </p:txBody>
      </p:sp>
      <p:pic>
        <p:nvPicPr>
          <p:cNvPr id="20" name="Picture 3" descr="D:\96-04-04\Training\shi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067024"/>
            <a:ext cx="2522216" cy="25222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000802"/>
            <a:ext cx="13811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le 1"/>
          <p:cNvSpPr txBox="1">
            <a:spLocks/>
          </p:cNvSpPr>
          <p:nvPr/>
        </p:nvSpPr>
        <p:spPr>
          <a:xfrm>
            <a:off x="1393112" y="2000802"/>
            <a:ext cx="2026760" cy="46166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400" dirty="0" smtClean="0">
                <a:solidFill>
                  <a:srgbClr val="FFC000"/>
                </a:solidFill>
                <a:latin typeface="+mn-lt"/>
                <a:ea typeface="+mn-ea"/>
                <a:cs typeface="B Titr" pitchFamily="2" charset="-78"/>
              </a:rPr>
              <a:t>(3) آرمور بافت</a:t>
            </a:r>
            <a:endParaRPr lang="fa-IR" sz="2400" dirty="0">
              <a:solidFill>
                <a:srgbClr val="FFC000"/>
              </a:solidFill>
              <a:latin typeface="+mn-lt"/>
              <a:ea typeface="+mn-ea"/>
              <a:cs typeface="B Titr" pitchFamily="2" charset="-78"/>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716381" y="3004699"/>
            <a:ext cx="4047941"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6917825" y="2000802"/>
            <a:ext cx="1830639" cy="46166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400" dirty="0" smtClean="0">
                <a:solidFill>
                  <a:srgbClr val="FFC000"/>
                </a:solidFill>
                <a:latin typeface="+mn-lt"/>
                <a:ea typeface="+mn-ea"/>
                <a:cs typeface="B Titr" pitchFamily="2" charset="-78"/>
              </a:rPr>
              <a:t>(1) آرمور نوار</a:t>
            </a:r>
            <a:endParaRPr lang="fa-IR" sz="2400" dirty="0">
              <a:solidFill>
                <a:srgbClr val="FFC000"/>
              </a:solidFill>
              <a:latin typeface="+mn-lt"/>
              <a:ea typeface="+mn-ea"/>
              <a:cs typeface="B Titr" pitchFamily="2" charset="-78"/>
            </a:endParaRPr>
          </a:p>
        </p:txBody>
      </p:sp>
      <p:sp>
        <p:nvSpPr>
          <p:cNvPr id="25" name="Oval 24"/>
          <p:cNvSpPr/>
          <p:nvPr/>
        </p:nvSpPr>
        <p:spPr>
          <a:xfrm>
            <a:off x="6804248" y="3262520"/>
            <a:ext cx="1728192" cy="15005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32658" y="3067024"/>
            <a:ext cx="1728192" cy="15005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94010" y="3368515"/>
            <a:ext cx="1728192" cy="15005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7595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5317784"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8" name="Content Placeholder 1"/>
          <p:cNvSpPr txBox="1">
            <a:spLocks/>
          </p:cNvSpPr>
          <p:nvPr/>
        </p:nvSpPr>
        <p:spPr>
          <a:xfrm>
            <a:off x="251520" y="1412776"/>
            <a:ext cx="8517632" cy="648072"/>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50000"/>
              </a:lnSpc>
            </a:pPr>
            <a:r>
              <a:rPr lang="fa-IR" sz="2200" b="1" dirty="0" smtClean="0">
                <a:solidFill>
                  <a:srgbClr val="7030A0"/>
                </a:solidFill>
                <a:latin typeface="Times" pitchFamily="18" charset="0"/>
                <a:cs typeface="B Nazanin" pitchFamily="2" charset="-78"/>
              </a:rPr>
              <a:t>حفاظ الکتریکی (</a:t>
            </a:r>
            <a:r>
              <a:rPr lang="en-US" sz="2200" b="1" dirty="0" smtClean="0">
                <a:solidFill>
                  <a:srgbClr val="7030A0"/>
                </a:solidFill>
                <a:latin typeface="Times" pitchFamily="18" charset="0"/>
                <a:cs typeface="B Nazanin" pitchFamily="2" charset="-78"/>
              </a:rPr>
              <a:t>Screen or </a:t>
            </a:r>
            <a:r>
              <a:rPr lang="en-US" sz="2200" b="1" dirty="0" err="1" smtClean="0">
                <a:solidFill>
                  <a:srgbClr val="7030A0"/>
                </a:solidFill>
                <a:latin typeface="Times" pitchFamily="18" charset="0"/>
                <a:cs typeface="B Nazanin" pitchFamily="2" charset="-78"/>
              </a:rPr>
              <a:t>sheild</a:t>
            </a:r>
            <a:r>
              <a:rPr lang="fa-IR" sz="2200" b="1" dirty="0" smtClean="0">
                <a:solidFill>
                  <a:srgbClr val="7030A0"/>
                </a:solidFill>
                <a:latin typeface="Times" pitchFamily="18" charset="0"/>
                <a:cs typeface="B Nazanin" pitchFamily="2" charset="-78"/>
              </a:rPr>
              <a:t>) : </a:t>
            </a:r>
            <a:r>
              <a:rPr lang="fa-IR" sz="2000" dirty="0" smtClean="0">
                <a:latin typeface="Times" pitchFamily="18" charset="0"/>
                <a:cs typeface="B Nazanin" pitchFamily="2" charset="-78"/>
              </a:rPr>
              <a:t>حفاظی ست که بر روی کابل جهت جلو گیری از نویز قرار می گیرد.</a:t>
            </a:r>
            <a:endParaRPr lang="fa-IR" sz="2000" dirty="0">
              <a:latin typeface="Times" pitchFamily="18" charset="0"/>
              <a:cs typeface="B Nazanin" pitchFamily="2" charset="-78"/>
            </a:endParaRPr>
          </a:p>
        </p:txBody>
      </p:sp>
      <p:sp>
        <p:nvSpPr>
          <p:cNvPr id="9" name="Content Placeholder 1"/>
          <p:cNvSpPr txBox="1">
            <a:spLocks/>
          </p:cNvSpPr>
          <p:nvPr/>
        </p:nvSpPr>
        <p:spPr>
          <a:xfrm>
            <a:off x="251520" y="2060848"/>
            <a:ext cx="8517632" cy="108012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justLow" rtl="1">
              <a:lnSpc>
                <a:spcPct val="150000"/>
              </a:lnSpc>
              <a:buNone/>
            </a:pPr>
            <a:endParaRPr lang="fa-IR" sz="2000" dirty="0">
              <a:latin typeface="Times" pitchFamily="18" charset="0"/>
              <a:cs typeface="B Nazanin"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577" y="3212976"/>
            <a:ext cx="4246414" cy="300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580112" y="4653136"/>
            <a:ext cx="1728192" cy="15005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076056" y="623010"/>
            <a:ext cx="3816424" cy="861774"/>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600" dirty="0" smtClean="0">
                <a:solidFill>
                  <a:srgbClr val="7030A0"/>
                </a:solidFill>
                <a:latin typeface="+mn-lt"/>
                <a:ea typeface="+mn-ea"/>
                <a:cs typeface="B Titr" pitchFamily="2" charset="-78"/>
              </a:rPr>
              <a:t>4- غلاف فلزی</a:t>
            </a:r>
          </a:p>
          <a:p>
            <a:pPr algn="r" rtl="1"/>
            <a:r>
              <a:rPr lang="fa-IR" sz="2400" dirty="0" smtClean="0">
                <a:solidFill>
                  <a:srgbClr val="7030A0"/>
                </a:solidFill>
                <a:latin typeface="+mn-lt"/>
                <a:ea typeface="+mn-ea"/>
                <a:cs typeface="B Titr" pitchFamily="2" charset="-78"/>
              </a:rPr>
              <a:t>                2- اسکرین</a:t>
            </a:r>
            <a:endParaRPr lang="fa-IR" sz="24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26366805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5317784"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5" name="Title 1"/>
          <p:cNvSpPr txBox="1">
            <a:spLocks/>
          </p:cNvSpPr>
          <p:nvPr/>
        </p:nvSpPr>
        <p:spPr>
          <a:xfrm>
            <a:off x="3469991" y="1371773"/>
            <a:ext cx="5544616"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effectLst/>
                <a:latin typeface="+mn-lt"/>
                <a:ea typeface="+mn-ea"/>
                <a:cs typeface="B Nazanin" pitchFamily="2" charset="-78"/>
              </a:rPr>
              <a:t>- اسکرین می تواند به سه شکل انجام گیرد :  </a:t>
            </a:r>
            <a:endParaRPr lang="fa-IR" sz="2800" dirty="0">
              <a:solidFill>
                <a:srgbClr val="7030A0"/>
              </a:solidFill>
              <a:effectLst/>
              <a:latin typeface="+mn-lt"/>
              <a:ea typeface="+mn-ea"/>
              <a:cs typeface="B Nazanin" pitchFamily="2" charset="-78"/>
            </a:endParaRPr>
          </a:p>
        </p:txBody>
      </p:sp>
      <p:graphicFrame>
        <p:nvGraphicFramePr>
          <p:cNvPr id="9" name="Diagram 8"/>
          <p:cNvGraphicFramePr/>
          <p:nvPr>
            <p:extLst>
              <p:ext uri="{D42A27DB-BD31-4B8C-83A1-F6EECF244321}">
                <p14:modId xmlns:p14="http://schemas.microsoft.com/office/powerpoint/2010/main" val="27253937"/>
              </p:ext>
            </p:extLst>
          </p:nvPr>
        </p:nvGraphicFramePr>
        <p:xfrm>
          <a:off x="-252536" y="2034557"/>
          <a:ext cx="5309282" cy="3646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915577" y="4004372"/>
            <a:ext cx="2114206" cy="180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8456" y="2034557"/>
            <a:ext cx="353536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9107" y="4365104"/>
            <a:ext cx="2232248" cy="20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a:xfrm>
            <a:off x="8059499" y="2041684"/>
            <a:ext cx="725348"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FFC000"/>
                </a:solidFill>
                <a:latin typeface="+mn-lt"/>
                <a:ea typeface="+mn-ea"/>
                <a:cs typeface="B Titr" pitchFamily="2" charset="-78"/>
              </a:rPr>
              <a:t>(1)</a:t>
            </a:r>
            <a:endParaRPr lang="fa-IR" sz="2800" dirty="0">
              <a:solidFill>
                <a:srgbClr val="FFC000"/>
              </a:solidFill>
              <a:latin typeface="+mn-lt"/>
              <a:ea typeface="+mn-ea"/>
              <a:cs typeface="B Titr" pitchFamily="2" charset="-78"/>
            </a:endParaRPr>
          </a:p>
        </p:txBody>
      </p:sp>
      <p:sp>
        <p:nvSpPr>
          <p:cNvPr id="15" name="Title 1"/>
          <p:cNvSpPr txBox="1">
            <a:spLocks/>
          </p:cNvSpPr>
          <p:nvPr/>
        </p:nvSpPr>
        <p:spPr>
          <a:xfrm>
            <a:off x="8279911" y="3969967"/>
            <a:ext cx="725348"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FFC000"/>
                </a:solidFill>
                <a:latin typeface="+mn-lt"/>
                <a:ea typeface="+mn-ea"/>
                <a:cs typeface="B Titr" pitchFamily="2" charset="-78"/>
              </a:rPr>
              <a:t>(2)</a:t>
            </a:r>
            <a:endParaRPr lang="fa-IR" sz="2800" dirty="0">
              <a:solidFill>
                <a:srgbClr val="FFC000"/>
              </a:solidFill>
              <a:latin typeface="+mn-lt"/>
              <a:ea typeface="+mn-ea"/>
              <a:cs typeface="B Titr" pitchFamily="2" charset="-78"/>
            </a:endParaRPr>
          </a:p>
        </p:txBody>
      </p:sp>
      <p:sp>
        <p:nvSpPr>
          <p:cNvPr id="16" name="Title 1"/>
          <p:cNvSpPr txBox="1">
            <a:spLocks/>
          </p:cNvSpPr>
          <p:nvPr/>
        </p:nvSpPr>
        <p:spPr>
          <a:xfrm>
            <a:off x="6046007" y="4385655"/>
            <a:ext cx="725348"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FFC000"/>
                </a:solidFill>
                <a:latin typeface="+mn-lt"/>
                <a:ea typeface="+mn-ea"/>
                <a:cs typeface="B Titr" pitchFamily="2" charset="-78"/>
              </a:rPr>
              <a:t>(3)</a:t>
            </a:r>
            <a:endParaRPr lang="fa-IR" sz="2800" dirty="0">
              <a:solidFill>
                <a:srgbClr val="FFC000"/>
              </a:solidFill>
              <a:latin typeface="+mn-lt"/>
              <a:ea typeface="+mn-ea"/>
              <a:cs typeface="B Titr" pitchFamily="2" charset="-78"/>
            </a:endParaRPr>
          </a:p>
        </p:txBody>
      </p:sp>
      <p:sp>
        <p:nvSpPr>
          <p:cNvPr id="18" name="Title 1"/>
          <p:cNvSpPr txBox="1">
            <a:spLocks/>
          </p:cNvSpPr>
          <p:nvPr/>
        </p:nvSpPr>
        <p:spPr>
          <a:xfrm>
            <a:off x="5228456" y="623010"/>
            <a:ext cx="3816424" cy="861774"/>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600" dirty="0" smtClean="0">
                <a:solidFill>
                  <a:srgbClr val="7030A0"/>
                </a:solidFill>
                <a:latin typeface="+mn-lt"/>
                <a:ea typeface="+mn-ea"/>
                <a:cs typeface="B Titr" pitchFamily="2" charset="-78"/>
              </a:rPr>
              <a:t>4- غلاف فلزی</a:t>
            </a:r>
          </a:p>
          <a:p>
            <a:pPr algn="r" rtl="1"/>
            <a:r>
              <a:rPr lang="fa-IR" sz="2400" dirty="0" smtClean="0">
                <a:solidFill>
                  <a:srgbClr val="7030A0"/>
                </a:solidFill>
                <a:latin typeface="+mn-lt"/>
                <a:ea typeface="+mn-ea"/>
                <a:cs typeface="B Titr" pitchFamily="2" charset="-78"/>
              </a:rPr>
              <a:t>                2- اسکرین</a:t>
            </a:r>
            <a:endParaRPr lang="fa-IR" sz="2400" dirty="0">
              <a:solidFill>
                <a:srgbClr val="7030A0"/>
              </a:solidFill>
              <a:latin typeface="+mn-lt"/>
              <a:ea typeface="+mn-ea"/>
              <a:cs typeface="B Titr" pitchFamily="2" charset="-78"/>
            </a:endParaRPr>
          </a:p>
        </p:txBody>
      </p:sp>
      <p:sp>
        <p:nvSpPr>
          <p:cNvPr id="12" name="Oval 11"/>
          <p:cNvSpPr/>
          <p:nvPr/>
        </p:nvSpPr>
        <p:spPr>
          <a:xfrm>
            <a:off x="6132040" y="2220370"/>
            <a:ext cx="1728192" cy="15005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069559" y="4272120"/>
            <a:ext cx="1516459" cy="12735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013272" y="4869160"/>
            <a:ext cx="1728192" cy="15005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677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5317784"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8" name="Content Placeholder 1"/>
          <p:cNvSpPr txBox="1">
            <a:spLocks/>
          </p:cNvSpPr>
          <p:nvPr/>
        </p:nvSpPr>
        <p:spPr>
          <a:xfrm>
            <a:off x="166840" y="5373216"/>
            <a:ext cx="8893889" cy="1008112"/>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20000"/>
              </a:lnSpc>
              <a:buFont typeface="Wingdings" pitchFamily="2" charset="2"/>
              <a:buChar char="ü"/>
            </a:pPr>
            <a:r>
              <a:rPr lang="fa-IR" sz="2500" b="1" dirty="0" smtClean="0">
                <a:solidFill>
                  <a:schemeClr val="bg2">
                    <a:lumMod val="25000"/>
                  </a:schemeClr>
                </a:solidFill>
                <a:latin typeface="Times" pitchFamily="18" charset="0"/>
                <a:cs typeface="B Nazanin" pitchFamily="2" charset="-78"/>
              </a:rPr>
              <a:t>در اين مرحله قطر، ضخامت، تعداد رشته، درصد پوشش، طول گام (طول تاب) یا اورلپ کنترل می شود.</a:t>
            </a:r>
            <a:endParaRPr lang="fa-IR" sz="2500" b="1" dirty="0">
              <a:solidFill>
                <a:schemeClr val="bg2">
                  <a:lumMod val="25000"/>
                </a:schemeClr>
              </a:solidFill>
              <a:latin typeface="Times" pitchFamily="18" charset="0"/>
              <a:cs typeface="B Nazanin" pitchFamily="2" charset="-78"/>
            </a:endParaRPr>
          </a:p>
        </p:txBody>
      </p:sp>
      <p:sp>
        <p:nvSpPr>
          <p:cNvPr id="10" name="Title 1"/>
          <p:cNvSpPr txBox="1">
            <a:spLocks/>
          </p:cNvSpPr>
          <p:nvPr/>
        </p:nvSpPr>
        <p:spPr>
          <a:xfrm>
            <a:off x="755576" y="3412297"/>
            <a:ext cx="7716418"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Tx/>
              <a:buChar char="-"/>
            </a:pPr>
            <a:r>
              <a:rPr lang="fa-IR" sz="2800" dirty="0" smtClean="0">
                <a:solidFill>
                  <a:schemeClr val="tx1"/>
                </a:solidFill>
                <a:effectLst/>
                <a:latin typeface="Times" pitchFamily="18" charset="0"/>
                <a:ea typeface="+mn-ea"/>
                <a:cs typeface="B Nazanin" pitchFamily="2" charset="-78"/>
              </a:rPr>
              <a:t>اسکرین نواری نیز می تواند به صورت دو تایی انجام گیرد.</a:t>
            </a:r>
          </a:p>
        </p:txBody>
      </p:sp>
      <p:sp>
        <p:nvSpPr>
          <p:cNvPr id="11" name="Title 1"/>
          <p:cNvSpPr txBox="1">
            <a:spLocks/>
          </p:cNvSpPr>
          <p:nvPr/>
        </p:nvSpPr>
        <p:spPr>
          <a:xfrm>
            <a:off x="755576" y="1340768"/>
            <a:ext cx="7716418" cy="1600438"/>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lnSpc>
                <a:spcPct val="150000"/>
              </a:lnSpc>
              <a:buFontTx/>
              <a:buChar char="-"/>
            </a:pPr>
            <a:r>
              <a:rPr lang="fa-IR" sz="2800" dirty="0" smtClean="0">
                <a:solidFill>
                  <a:schemeClr val="tx1"/>
                </a:solidFill>
                <a:effectLst/>
                <a:latin typeface="Times" pitchFamily="18" charset="0"/>
                <a:ea typeface="+mn-ea"/>
                <a:cs typeface="B Nazanin" pitchFamily="2" charset="-78"/>
              </a:rPr>
              <a:t>اسکرین سیمی می تواند به دو صورت باشد :</a:t>
            </a:r>
          </a:p>
          <a:p>
            <a:pPr algn="r" rtl="1"/>
            <a:r>
              <a:rPr lang="fa-IR" sz="2800" dirty="0" smtClean="0">
                <a:solidFill>
                  <a:schemeClr val="tx1"/>
                </a:solidFill>
                <a:effectLst/>
                <a:latin typeface="Times" pitchFamily="18" charset="0"/>
                <a:ea typeface="+mn-ea"/>
                <a:cs typeface="B Nazanin" pitchFamily="2" charset="-78"/>
              </a:rPr>
              <a:t>     </a:t>
            </a:r>
            <a:r>
              <a:rPr lang="fa-IR" sz="2800" b="0" dirty="0" smtClean="0">
                <a:solidFill>
                  <a:schemeClr val="tx1"/>
                </a:solidFill>
                <a:effectLst/>
                <a:latin typeface="Times" pitchFamily="18" charset="0"/>
                <a:ea typeface="+mn-ea"/>
                <a:cs typeface="B Nazanin" pitchFamily="2" charset="-78"/>
              </a:rPr>
              <a:t>1) بافت (</a:t>
            </a:r>
            <a:r>
              <a:rPr lang="en-US" sz="2800" b="0" dirty="0" smtClean="0">
                <a:solidFill>
                  <a:schemeClr val="tx1"/>
                </a:solidFill>
                <a:effectLst/>
                <a:latin typeface="Times" pitchFamily="18" charset="0"/>
                <a:ea typeface="+mn-ea"/>
                <a:cs typeface="B Nazanin" pitchFamily="2" charset="-78"/>
              </a:rPr>
              <a:t>Braid</a:t>
            </a:r>
            <a:r>
              <a:rPr lang="fa-IR" sz="2800" b="0" dirty="0" smtClean="0">
                <a:solidFill>
                  <a:schemeClr val="tx1"/>
                </a:solidFill>
                <a:effectLst/>
                <a:latin typeface="Times" pitchFamily="18" charset="0"/>
                <a:ea typeface="+mn-ea"/>
                <a:cs typeface="B Nazanin" pitchFamily="2" charset="-78"/>
              </a:rPr>
              <a:t>)</a:t>
            </a:r>
            <a:endParaRPr lang="en-US" sz="2800" b="0" dirty="0" smtClean="0">
              <a:solidFill>
                <a:schemeClr val="tx1"/>
              </a:solidFill>
              <a:effectLst/>
              <a:latin typeface="Times" pitchFamily="18" charset="0"/>
              <a:ea typeface="+mn-ea"/>
              <a:cs typeface="B Nazanin" pitchFamily="2" charset="-78"/>
            </a:endParaRPr>
          </a:p>
          <a:p>
            <a:pPr algn="r" rtl="1"/>
            <a:r>
              <a:rPr lang="fa-IR" sz="2800" b="0" dirty="0" smtClean="0">
                <a:solidFill>
                  <a:schemeClr val="tx1"/>
                </a:solidFill>
                <a:effectLst/>
                <a:latin typeface="Times" pitchFamily="18" charset="0"/>
                <a:ea typeface="+mn-ea"/>
                <a:cs typeface="B Nazanin" pitchFamily="2" charset="-78"/>
              </a:rPr>
              <a:t>    2) هادی هم مرکز (</a:t>
            </a:r>
            <a:r>
              <a:rPr lang="en-US" sz="2800" b="0" dirty="0" err="1" smtClean="0">
                <a:solidFill>
                  <a:schemeClr val="tx1"/>
                </a:solidFill>
                <a:effectLst/>
                <a:latin typeface="Times" pitchFamily="18" charset="0"/>
                <a:ea typeface="+mn-ea"/>
                <a:cs typeface="B Nazanin" pitchFamily="2" charset="-78"/>
              </a:rPr>
              <a:t>Cocentric</a:t>
            </a:r>
            <a:r>
              <a:rPr lang="fa-IR" sz="2800" b="0" dirty="0" smtClean="0">
                <a:solidFill>
                  <a:schemeClr val="tx1"/>
                </a:solidFill>
                <a:effectLst/>
                <a:latin typeface="Times" pitchFamily="18" charset="0"/>
                <a:ea typeface="+mn-ea"/>
                <a:cs typeface="B Nazanin" pitchFamily="2" charset="-78"/>
              </a:rPr>
              <a:t>) </a:t>
            </a:r>
            <a:endParaRPr lang="fa-IR" sz="2800" b="0" dirty="0">
              <a:solidFill>
                <a:schemeClr val="tx1"/>
              </a:solidFill>
              <a:effectLst/>
              <a:latin typeface="Times" pitchFamily="18" charset="0"/>
              <a:ea typeface="+mn-ea"/>
              <a:cs typeface="B Nazanin" pitchFamily="2" charset="-78"/>
            </a:endParaRPr>
          </a:p>
        </p:txBody>
      </p:sp>
      <p:sp>
        <p:nvSpPr>
          <p:cNvPr id="12" name="Title 1"/>
          <p:cNvSpPr txBox="1">
            <a:spLocks/>
          </p:cNvSpPr>
          <p:nvPr/>
        </p:nvSpPr>
        <p:spPr>
          <a:xfrm>
            <a:off x="5228456" y="623010"/>
            <a:ext cx="3816424" cy="861774"/>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600" dirty="0" smtClean="0">
                <a:solidFill>
                  <a:srgbClr val="7030A0"/>
                </a:solidFill>
                <a:latin typeface="+mn-lt"/>
                <a:ea typeface="+mn-ea"/>
                <a:cs typeface="B Titr" pitchFamily="2" charset="-78"/>
              </a:rPr>
              <a:t>4- غلاف فلزی</a:t>
            </a:r>
          </a:p>
          <a:p>
            <a:pPr algn="r" rtl="1"/>
            <a:r>
              <a:rPr lang="fa-IR" sz="2400" dirty="0" smtClean="0">
                <a:solidFill>
                  <a:srgbClr val="7030A0"/>
                </a:solidFill>
                <a:latin typeface="+mn-lt"/>
                <a:ea typeface="+mn-ea"/>
                <a:cs typeface="B Titr" pitchFamily="2" charset="-78"/>
              </a:rPr>
              <a:t>                2- اسکرین</a:t>
            </a:r>
            <a:endParaRPr lang="fa-IR" sz="24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17285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5317784"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11" name="Content Placeholder 1"/>
          <p:cNvSpPr txBox="1">
            <a:spLocks/>
          </p:cNvSpPr>
          <p:nvPr/>
        </p:nvSpPr>
        <p:spPr>
          <a:xfrm>
            <a:off x="590872" y="1484784"/>
            <a:ext cx="8013576" cy="2592288"/>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60000"/>
              </a:lnSpc>
            </a:pPr>
            <a:r>
              <a:rPr lang="fa-IR" sz="2200" b="1" dirty="0" smtClean="0">
                <a:solidFill>
                  <a:srgbClr val="7030A0"/>
                </a:solidFill>
                <a:latin typeface="Times" pitchFamily="18" charset="0"/>
                <a:cs typeface="B Nazanin" pitchFamily="2" charset="-78"/>
              </a:rPr>
              <a:t>بافت شیلد (</a:t>
            </a:r>
            <a:r>
              <a:rPr lang="en-US" sz="2200" b="1" dirty="0" smtClean="0">
                <a:solidFill>
                  <a:srgbClr val="7030A0"/>
                </a:solidFill>
                <a:latin typeface="Times" pitchFamily="18" charset="0"/>
                <a:cs typeface="B Nazanin" pitchFamily="2" charset="-78"/>
              </a:rPr>
              <a:t>Braid</a:t>
            </a:r>
            <a:r>
              <a:rPr lang="fa-IR" sz="2200" b="1" dirty="0" smtClean="0">
                <a:solidFill>
                  <a:srgbClr val="7030A0"/>
                </a:solidFill>
                <a:latin typeface="Times" pitchFamily="18" charset="0"/>
                <a:cs typeface="B Nazanin" pitchFamily="2" charset="-78"/>
              </a:rPr>
              <a:t>) : </a:t>
            </a:r>
            <a:r>
              <a:rPr lang="fa-IR" sz="2200" dirty="0" smtClean="0">
                <a:latin typeface="Times" pitchFamily="18" charset="0"/>
                <a:cs typeface="B Nazanin" pitchFamily="2" charset="-78"/>
              </a:rPr>
              <a:t> بافت با قرار گرفتن تعدادی از رشته های فلزی به صورت ضربدری تشکیل می شود، به گونه ای که یک یا چند رشته بطور یکی در میان در رو و زیر یک یا چند رشته در جهت مخالف هم می گذرند. </a:t>
            </a:r>
          </a:p>
        </p:txBody>
      </p:sp>
      <p:sp>
        <p:nvSpPr>
          <p:cNvPr id="12" name="Title 1"/>
          <p:cNvSpPr txBox="1">
            <a:spLocks/>
          </p:cNvSpPr>
          <p:nvPr/>
        </p:nvSpPr>
        <p:spPr>
          <a:xfrm>
            <a:off x="5228456" y="623010"/>
            <a:ext cx="3816424" cy="861774"/>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600" dirty="0" smtClean="0">
                <a:solidFill>
                  <a:srgbClr val="7030A0"/>
                </a:solidFill>
                <a:latin typeface="+mn-lt"/>
                <a:ea typeface="+mn-ea"/>
                <a:cs typeface="B Titr" pitchFamily="2" charset="-78"/>
              </a:rPr>
              <a:t>4- غلاف فلزی</a:t>
            </a:r>
          </a:p>
          <a:p>
            <a:pPr algn="r" rtl="1"/>
            <a:r>
              <a:rPr lang="fa-IR" sz="2400" dirty="0" smtClean="0">
                <a:solidFill>
                  <a:srgbClr val="7030A0"/>
                </a:solidFill>
                <a:latin typeface="+mn-lt"/>
                <a:ea typeface="+mn-ea"/>
                <a:cs typeface="B Titr" pitchFamily="2" charset="-78"/>
              </a:rPr>
              <a:t>                2- اسکرین - شیلد</a:t>
            </a:r>
            <a:endParaRPr lang="fa-IR" sz="2400" dirty="0">
              <a:solidFill>
                <a:srgbClr val="7030A0"/>
              </a:solidFill>
              <a:latin typeface="+mn-lt"/>
              <a:ea typeface="+mn-ea"/>
              <a:cs typeface="B Titr" pitchFamily="2" charset="-7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365104"/>
            <a:ext cx="67246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5269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80353" y="673532"/>
            <a:ext cx="36004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5- تاب و نوار</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5350073"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7" name="Title 1"/>
          <p:cNvSpPr txBox="1">
            <a:spLocks/>
          </p:cNvSpPr>
          <p:nvPr/>
        </p:nvSpPr>
        <p:spPr>
          <a:xfrm>
            <a:off x="3347864" y="1268760"/>
            <a:ext cx="5112568"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 کابل کردن، کابل کننده (</a:t>
            </a:r>
            <a:r>
              <a:rPr lang="en-US" sz="2800" dirty="0" smtClean="0">
                <a:solidFill>
                  <a:srgbClr val="7030A0"/>
                </a:solidFill>
                <a:latin typeface="+mn-lt"/>
                <a:ea typeface="+mn-ea"/>
                <a:cs typeface="B Titr" pitchFamily="2" charset="-78"/>
              </a:rPr>
              <a:t>Cabling</a:t>
            </a:r>
            <a:r>
              <a:rPr lang="fa-IR" sz="2800" dirty="0" smtClean="0">
                <a:solidFill>
                  <a:srgbClr val="7030A0"/>
                </a:solidFill>
                <a:latin typeface="+mn-lt"/>
                <a:ea typeface="+mn-ea"/>
                <a:cs typeface="B Titr" pitchFamily="2" charset="-78"/>
              </a:rPr>
              <a:t>)</a:t>
            </a:r>
            <a:endParaRPr lang="fa-IR" sz="2800" dirty="0">
              <a:solidFill>
                <a:srgbClr val="7030A0"/>
              </a:solidFill>
              <a:latin typeface="+mn-lt"/>
              <a:ea typeface="+mn-ea"/>
              <a:cs typeface="B Titr" pitchFamily="2" charset="-78"/>
            </a:endParaRPr>
          </a:p>
        </p:txBody>
      </p:sp>
      <p:sp>
        <p:nvSpPr>
          <p:cNvPr id="9" name="Content Placeholder 1"/>
          <p:cNvSpPr txBox="1">
            <a:spLocks/>
          </p:cNvSpPr>
          <p:nvPr/>
        </p:nvSpPr>
        <p:spPr>
          <a:xfrm>
            <a:off x="323528" y="1916832"/>
            <a:ext cx="8352928" cy="3240360"/>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lnSpc>
                <a:spcPct val="170000"/>
              </a:lnSpc>
            </a:pPr>
            <a:r>
              <a:rPr lang="fa-IR" sz="2400" dirty="0" smtClean="0">
                <a:cs typeface="B Nazanin" pitchFamily="2" charset="-78"/>
              </a:rPr>
              <a:t>شکلی از تاب دادن یا پیچاندن که دو سیم یا بیشتر نسبت به یکدیگر به طور هم مرکز یا غیر هم مرکز می چرخند. هدف از این کار به هم پیوستن و تلفیق هادیها به گونه ای اقتصادی است، که انعطاف پذیری و کمینه کردن سطح مقطع فراهم شود. کابل کردن در عمل به معنی به هم پیچاندن دو یا چند جزء تشکیل دهنده عایقکاری شده توسط ماشین برای تشکیل کابل است. </a:t>
            </a:r>
            <a:endParaRPr lang="fa-IR" sz="2400" dirty="0">
              <a:cs typeface="B Nazanin" pitchFamily="2" charset="-78"/>
            </a:endParaRPr>
          </a:p>
        </p:txBody>
      </p:sp>
    </p:spTree>
    <p:extLst>
      <p:ext uri="{BB962C8B-B14F-4D97-AF65-F5344CB8AC3E}">
        <p14:creationId xmlns:p14="http://schemas.microsoft.com/office/powerpoint/2010/main" val="397490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7825" y="2060848"/>
            <a:ext cx="8352928" cy="2160240"/>
          </a:xfrm>
        </p:spPr>
        <p:txBody>
          <a:bodyPr>
            <a:normAutofit fontScale="92500" lnSpcReduction="20000"/>
          </a:bodyPr>
          <a:lstStyle/>
          <a:p>
            <a:pPr algn="justLow" rtl="1">
              <a:lnSpc>
                <a:spcPct val="150000"/>
              </a:lnSpc>
            </a:pPr>
            <a:r>
              <a:rPr lang="fa-IR" dirty="0" smtClean="0">
                <a:latin typeface="Times" pitchFamily="18" charset="0"/>
                <a:cs typeface="B Nazanin" pitchFamily="2" charset="-78"/>
              </a:rPr>
              <a:t>عملیات  </a:t>
            </a:r>
            <a:r>
              <a:rPr lang="en-US" dirty="0" smtClean="0">
                <a:latin typeface="Times" pitchFamily="18" charset="0"/>
                <a:cs typeface="B Nazanin" pitchFamily="2" charset="-78"/>
              </a:rPr>
              <a:t>cabling</a:t>
            </a:r>
            <a:r>
              <a:rPr lang="fa-IR" dirty="0" smtClean="0">
                <a:latin typeface="Times" pitchFamily="18" charset="0"/>
                <a:cs typeface="B Nazanin" pitchFamily="2" charset="-78"/>
              </a:rPr>
              <a:t> براي </a:t>
            </a:r>
            <a:r>
              <a:rPr lang="fa-IR" dirty="0">
                <a:latin typeface="Times" pitchFamily="18" charset="0"/>
                <a:cs typeface="B Nazanin" pitchFamily="2" charset="-78"/>
              </a:rPr>
              <a:t>كابل هاي </a:t>
            </a:r>
            <a:r>
              <a:rPr lang="en-US" dirty="0" smtClean="0">
                <a:latin typeface="Times" pitchFamily="18" charset="0"/>
                <a:cs typeface="B Nazanin" pitchFamily="2" charset="-78"/>
              </a:rPr>
              <a:t>power</a:t>
            </a:r>
            <a:r>
              <a:rPr lang="fa-IR" dirty="0" smtClean="0">
                <a:latin typeface="Times" pitchFamily="18" charset="0"/>
                <a:cs typeface="B Nazanin" pitchFamily="2" charset="-78"/>
              </a:rPr>
              <a:t>، </a:t>
            </a:r>
            <a:r>
              <a:rPr lang="en-US" dirty="0" smtClean="0">
                <a:latin typeface="Times" pitchFamily="18" charset="0"/>
                <a:cs typeface="B Nazanin" pitchFamily="2" charset="-78"/>
              </a:rPr>
              <a:t>control</a:t>
            </a:r>
            <a:r>
              <a:rPr lang="fa-IR" dirty="0" smtClean="0">
                <a:latin typeface="Times" pitchFamily="18" charset="0"/>
                <a:cs typeface="B Nazanin" pitchFamily="2" charset="-78"/>
              </a:rPr>
              <a:t>، ابزاردقیق </a:t>
            </a:r>
            <a:r>
              <a:rPr lang="fa-IR" dirty="0">
                <a:latin typeface="Times" pitchFamily="18" charset="0"/>
                <a:cs typeface="B Nazanin" pitchFamily="2" charset="-78"/>
              </a:rPr>
              <a:t>و... برحسب ساختار </a:t>
            </a:r>
            <a:r>
              <a:rPr lang="fa-IR" dirty="0" smtClean="0">
                <a:latin typeface="Times" pitchFamily="18" charset="0"/>
                <a:cs typeface="B Nazanin" pitchFamily="2" charset="-78"/>
              </a:rPr>
              <a:t>كابل انجام می شود.</a:t>
            </a:r>
          </a:p>
          <a:p>
            <a:pPr algn="justLow" rtl="1">
              <a:lnSpc>
                <a:spcPct val="150000"/>
              </a:lnSpc>
            </a:pPr>
            <a:r>
              <a:rPr lang="fa-IR" dirty="0" smtClean="0">
                <a:latin typeface="Times" pitchFamily="18" charset="0"/>
                <a:cs typeface="B Nazanin" pitchFamily="2" charset="-78"/>
              </a:rPr>
              <a:t>ساختار قرارگیری رشته ها و طول تاب آنها </a:t>
            </a:r>
            <a:r>
              <a:rPr lang="fa-IR" dirty="0">
                <a:latin typeface="Times" pitchFamily="18" charset="0"/>
                <a:cs typeface="B Nazanin" pitchFamily="2" charset="-78"/>
              </a:rPr>
              <a:t>طبق </a:t>
            </a:r>
            <a:r>
              <a:rPr lang="fa-IR" dirty="0" smtClean="0">
                <a:latin typeface="Times" pitchFamily="18" charset="0"/>
                <a:cs typeface="B Nazanin" pitchFamily="2" charset="-78"/>
              </a:rPr>
              <a:t>جدول استاندارد مربوطه انتخاب می شود.</a:t>
            </a:r>
            <a:endParaRPr lang="fa-IR" dirty="0">
              <a:latin typeface="Times" pitchFamily="18" charset="0"/>
              <a:cs typeface="B Nazanin" pitchFamily="2" charset="-78"/>
            </a:endParaRPr>
          </a:p>
        </p:txBody>
      </p:sp>
      <p:sp>
        <p:nvSpPr>
          <p:cNvPr id="5" name="Title 1"/>
          <p:cNvSpPr txBox="1">
            <a:spLocks/>
          </p:cNvSpPr>
          <p:nvPr/>
        </p:nvSpPr>
        <p:spPr>
          <a:xfrm>
            <a:off x="5180353" y="673532"/>
            <a:ext cx="36004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5- تاب و نوار</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5350073"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7" name="Title 1"/>
          <p:cNvSpPr txBox="1">
            <a:spLocks/>
          </p:cNvSpPr>
          <p:nvPr/>
        </p:nvSpPr>
        <p:spPr>
          <a:xfrm>
            <a:off x="3347864" y="1268760"/>
            <a:ext cx="5112568"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 کابل کردن، کابل کننده (</a:t>
            </a:r>
            <a:r>
              <a:rPr lang="en-US" sz="2800" dirty="0" smtClean="0">
                <a:solidFill>
                  <a:srgbClr val="7030A0"/>
                </a:solidFill>
                <a:latin typeface="+mn-lt"/>
                <a:ea typeface="+mn-ea"/>
                <a:cs typeface="B Titr" pitchFamily="2" charset="-78"/>
              </a:rPr>
              <a:t>Cabling</a:t>
            </a:r>
            <a:r>
              <a:rPr lang="fa-IR" sz="2800" dirty="0" smtClean="0">
                <a:solidFill>
                  <a:srgbClr val="7030A0"/>
                </a:solidFill>
                <a:latin typeface="+mn-lt"/>
                <a:ea typeface="+mn-ea"/>
                <a:cs typeface="B Titr" pitchFamily="2" charset="-78"/>
              </a:rPr>
              <a:t>)</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316358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80353" y="673532"/>
            <a:ext cx="36004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5- تاب و نوار</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5350073"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7" name="Title 1"/>
          <p:cNvSpPr txBox="1">
            <a:spLocks/>
          </p:cNvSpPr>
          <p:nvPr/>
        </p:nvSpPr>
        <p:spPr>
          <a:xfrm>
            <a:off x="3347864" y="1268760"/>
            <a:ext cx="5112568"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 کابل کردن، کابل کننده (</a:t>
            </a:r>
            <a:r>
              <a:rPr lang="en-US" sz="2800" dirty="0" smtClean="0">
                <a:solidFill>
                  <a:srgbClr val="7030A0"/>
                </a:solidFill>
                <a:latin typeface="+mn-lt"/>
                <a:ea typeface="+mn-ea"/>
                <a:cs typeface="B Titr" pitchFamily="2" charset="-78"/>
              </a:rPr>
              <a:t>Cabling</a:t>
            </a:r>
            <a:r>
              <a:rPr lang="fa-IR" sz="2800" dirty="0" smtClean="0">
                <a:solidFill>
                  <a:srgbClr val="7030A0"/>
                </a:solidFill>
                <a:latin typeface="+mn-lt"/>
                <a:ea typeface="+mn-ea"/>
                <a:cs typeface="B Titr" pitchFamily="2" charset="-78"/>
              </a:rPr>
              <a:t>)</a:t>
            </a:r>
            <a:endParaRPr lang="fa-IR" sz="2800" dirty="0">
              <a:solidFill>
                <a:srgbClr val="7030A0"/>
              </a:solidFill>
              <a:latin typeface="+mn-lt"/>
              <a:ea typeface="+mn-ea"/>
              <a:cs typeface="B Titr" pitchFamily="2" charset="-7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05756"/>
            <a:ext cx="2976525" cy="387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988840"/>
            <a:ext cx="2942257" cy="387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4190111" y="3632448"/>
            <a:ext cx="1173977"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3237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88840"/>
            <a:ext cx="8208912" cy="3096344"/>
          </a:xfrm>
        </p:spPr>
        <p:txBody>
          <a:bodyPr>
            <a:normAutofit/>
          </a:bodyPr>
          <a:lstStyle/>
          <a:p>
            <a:pPr algn="justLow" rtl="1">
              <a:lnSpc>
                <a:spcPct val="160000"/>
              </a:lnSpc>
            </a:pPr>
            <a:r>
              <a:rPr lang="fa-IR" sz="2400" dirty="0" smtClean="0">
                <a:latin typeface="Times" pitchFamily="18" charset="0"/>
                <a:cs typeface="B Nazanin" pitchFamily="2" charset="-78"/>
              </a:rPr>
              <a:t>خانواده ای از کابل ها که شامل گستره وسیعی از کابلهای الکترونیکی است که دو یا چند وسیله اندازه گیری را به هم وصل می کند. کابل های وسایل اندازه گیری باید از نظر الکترونیکی با نوع وسیله اندازه گیری و وسایل ثبت کننده بکار رفته سازگار و هماهنگ باشند. معمولاً این کابل ها شامل زوجی با هادی های جداگانه به هم پیچیده شده است که درون روکشی کلی قرار گرفته اند.</a:t>
            </a:r>
          </a:p>
        </p:txBody>
      </p:sp>
      <p:sp>
        <p:nvSpPr>
          <p:cNvPr id="5" name="Title 1"/>
          <p:cNvSpPr txBox="1">
            <a:spLocks/>
          </p:cNvSpPr>
          <p:nvPr/>
        </p:nvSpPr>
        <p:spPr>
          <a:xfrm>
            <a:off x="5180353" y="673532"/>
            <a:ext cx="36004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5- تاب و نوار</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5350073"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8" name="Title 1"/>
          <p:cNvSpPr txBox="1">
            <a:spLocks/>
          </p:cNvSpPr>
          <p:nvPr/>
        </p:nvSpPr>
        <p:spPr>
          <a:xfrm>
            <a:off x="395536" y="1349152"/>
            <a:ext cx="8136905"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Times" pitchFamily="18" charset="0"/>
                <a:ea typeface="+mn-ea"/>
                <a:cs typeface="B Titr" pitchFamily="2" charset="-78"/>
              </a:rPr>
              <a:t>- کابل های ابزاردقیق(</a:t>
            </a:r>
            <a:r>
              <a:rPr lang="en-US" sz="2800" dirty="0" smtClean="0">
                <a:solidFill>
                  <a:srgbClr val="7030A0"/>
                </a:solidFill>
                <a:latin typeface="Times" pitchFamily="18" charset="0"/>
                <a:ea typeface="+mn-ea"/>
                <a:cs typeface="B Titr" pitchFamily="2" charset="-78"/>
              </a:rPr>
              <a:t>Instrumentation Cable</a:t>
            </a:r>
            <a:r>
              <a:rPr lang="fa-IR" sz="2800" dirty="0" smtClean="0">
                <a:solidFill>
                  <a:srgbClr val="7030A0"/>
                </a:solidFill>
                <a:latin typeface="Times" pitchFamily="18" charset="0"/>
                <a:ea typeface="+mn-ea"/>
                <a:cs typeface="B Titr" pitchFamily="2" charset="-78"/>
              </a:rPr>
              <a:t>)</a:t>
            </a:r>
            <a:endParaRPr lang="fa-IR" sz="2800" dirty="0">
              <a:solidFill>
                <a:srgbClr val="7030A0"/>
              </a:solidFill>
              <a:latin typeface="Times" pitchFamily="18" charset="0"/>
              <a:ea typeface="+mn-ea"/>
              <a:cs typeface="B Titr" pitchFamily="2" charset="-78"/>
            </a:endParaRPr>
          </a:p>
        </p:txBody>
      </p:sp>
    </p:spTree>
    <p:extLst>
      <p:ext uri="{BB962C8B-B14F-4D97-AF65-F5344CB8AC3E}">
        <p14:creationId xmlns:p14="http://schemas.microsoft.com/office/powerpoint/2010/main" val="3968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844824"/>
            <a:ext cx="8352928" cy="4104456"/>
          </a:xfrm>
        </p:spPr>
        <p:txBody>
          <a:bodyPr>
            <a:normAutofit/>
          </a:bodyPr>
          <a:lstStyle/>
          <a:p>
            <a:pPr algn="justLow" rtl="1">
              <a:lnSpc>
                <a:spcPct val="160000"/>
              </a:lnSpc>
            </a:pPr>
            <a:r>
              <a:rPr lang="fa-IR" sz="2400" dirty="0" smtClean="0">
                <a:latin typeface="Times" pitchFamily="18" charset="0"/>
                <a:cs typeface="B Nazanin" pitchFamily="2" charset="-78"/>
              </a:rPr>
              <a:t>تاب سیم های زوج (</a:t>
            </a:r>
            <a:r>
              <a:rPr lang="en-US" sz="2400" dirty="0" smtClean="0">
                <a:latin typeface="Times" pitchFamily="18" charset="0"/>
                <a:cs typeface="B Nazanin" pitchFamily="2" charset="-78"/>
              </a:rPr>
              <a:t>pair</a:t>
            </a:r>
            <a:r>
              <a:rPr lang="fa-IR" sz="2400" dirty="0" smtClean="0">
                <a:latin typeface="Times" pitchFamily="18" charset="0"/>
                <a:cs typeface="B Nazanin" pitchFamily="2" charset="-78"/>
              </a:rPr>
              <a:t>)، سه تائی(</a:t>
            </a:r>
            <a:r>
              <a:rPr lang="en-US" sz="2400" dirty="0" smtClean="0">
                <a:latin typeface="Times" pitchFamily="18" charset="0"/>
                <a:cs typeface="B Nazanin" pitchFamily="2" charset="-78"/>
              </a:rPr>
              <a:t>triple</a:t>
            </a:r>
            <a:r>
              <a:rPr lang="fa-IR" sz="2400" dirty="0" smtClean="0">
                <a:latin typeface="Times" pitchFamily="18" charset="0"/>
                <a:cs typeface="B Nazanin" pitchFamily="2" charset="-78"/>
              </a:rPr>
              <a:t>)، چهارتائ</a:t>
            </a:r>
            <a:r>
              <a:rPr lang="fa-IR" sz="2400" dirty="0">
                <a:latin typeface="Times" pitchFamily="18" charset="0"/>
                <a:cs typeface="B Nazanin" pitchFamily="2" charset="-78"/>
              </a:rPr>
              <a:t>ی</a:t>
            </a:r>
            <a:r>
              <a:rPr lang="en-US" sz="2400" dirty="0" smtClean="0"/>
              <a:t> </a:t>
            </a:r>
            <a:r>
              <a:rPr lang="fa-IR" sz="2400" dirty="0" smtClean="0">
                <a:latin typeface="Times" pitchFamily="18" charset="0"/>
                <a:cs typeface="B Nazanin" pitchFamily="2" charset="-78"/>
              </a:rPr>
              <a:t>(</a:t>
            </a:r>
            <a:r>
              <a:rPr lang="en-US" sz="2400" dirty="0" smtClean="0">
                <a:latin typeface="Times" pitchFamily="18" charset="0"/>
                <a:cs typeface="B Nazanin" pitchFamily="2" charset="-78"/>
              </a:rPr>
              <a:t>qua</a:t>
            </a:r>
            <a:r>
              <a:rPr lang="en-US" sz="2400" dirty="0">
                <a:latin typeface="Times" pitchFamily="18" charset="0"/>
                <a:cs typeface="B Nazanin" pitchFamily="2" charset="-78"/>
              </a:rPr>
              <a:t>d</a:t>
            </a:r>
            <a:r>
              <a:rPr lang="fa-IR" sz="2400" dirty="0" smtClean="0">
                <a:latin typeface="Times" pitchFamily="18" charset="0"/>
                <a:cs typeface="B Nazanin" pitchFamily="2" charset="-78"/>
              </a:rPr>
              <a:t>)، در دستگاه ابزار دقیق انجام مي شود، همچنین نوارها در صورت لزوم با نوارزن(</a:t>
            </a:r>
            <a:r>
              <a:rPr lang="en-US" sz="2400" dirty="0" smtClean="0">
                <a:latin typeface="Times" pitchFamily="18" charset="0"/>
                <a:cs typeface="B Nazanin" pitchFamily="2" charset="-78"/>
              </a:rPr>
              <a:t>Taper</a:t>
            </a:r>
            <a:r>
              <a:rPr lang="fa-IR" sz="2400" dirty="0" smtClean="0">
                <a:latin typeface="Times" pitchFamily="18" charset="0"/>
                <a:cs typeface="B Nazanin" pitchFamily="2" charset="-78"/>
              </a:rPr>
              <a:t>) همان دستگاه انجام می شود.</a:t>
            </a:r>
          </a:p>
          <a:p>
            <a:pPr algn="justLow" rtl="1">
              <a:lnSpc>
                <a:spcPct val="160000"/>
              </a:lnSpc>
            </a:pPr>
            <a:r>
              <a:rPr lang="fa-IR" sz="2400" dirty="0" smtClean="0">
                <a:latin typeface="Times" pitchFamily="18" charset="0"/>
                <a:cs typeface="B Nazanin" pitchFamily="2" charset="-78"/>
              </a:rPr>
              <a:t>طول تاب و درصد اورلپ نوار طبق استاندارد تنظیم می شود.</a:t>
            </a:r>
          </a:p>
          <a:p>
            <a:pPr algn="justLow" rtl="1">
              <a:lnSpc>
                <a:spcPct val="160000"/>
              </a:lnSpc>
            </a:pPr>
            <a:r>
              <a:rPr lang="fa-IR" sz="2400" dirty="0" smtClean="0">
                <a:latin typeface="Times" pitchFamily="18" charset="0"/>
                <a:cs typeface="B Nazanin" pitchFamily="2" charset="-78"/>
              </a:rPr>
              <a:t>این دستگاه تا حداكثر چهار رشته تاب می دهد و در کابل های ابزاردقيق كه سيم درين هم دارند در اين مرحله سيم درين( </a:t>
            </a:r>
            <a:r>
              <a:rPr lang="en-US" sz="2400" dirty="0" smtClean="0">
                <a:latin typeface="Times" pitchFamily="18" charset="0"/>
                <a:cs typeface="B Nazanin" pitchFamily="2" charset="-78"/>
              </a:rPr>
              <a:t>ISCR</a:t>
            </a:r>
            <a:r>
              <a:rPr lang="fa-IR" sz="2400" dirty="0" smtClean="0">
                <a:latin typeface="Times" pitchFamily="18" charset="0"/>
                <a:cs typeface="B Nazanin" pitchFamily="2" charset="-78"/>
              </a:rPr>
              <a:t>) نیز در تاب گنجانده می شود.</a:t>
            </a:r>
            <a:endParaRPr lang="fa-IR" sz="2400" dirty="0">
              <a:latin typeface="Times" pitchFamily="18" charset="0"/>
              <a:cs typeface="B Nazanin" pitchFamily="2" charset="-78"/>
            </a:endParaRPr>
          </a:p>
        </p:txBody>
      </p:sp>
      <p:sp>
        <p:nvSpPr>
          <p:cNvPr id="5" name="Title 1"/>
          <p:cNvSpPr txBox="1">
            <a:spLocks/>
          </p:cNvSpPr>
          <p:nvPr/>
        </p:nvSpPr>
        <p:spPr>
          <a:xfrm>
            <a:off x="5180353" y="673532"/>
            <a:ext cx="36004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5- تاب و نوار</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5350073"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8" name="Title 1"/>
          <p:cNvSpPr txBox="1">
            <a:spLocks/>
          </p:cNvSpPr>
          <p:nvPr/>
        </p:nvSpPr>
        <p:spPr>
          <a:xfrm>
            <a:off x="5868144" y="1349152"/>
            <a:ext cx="2664296"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 فرایند ابزاردقیق</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23632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52" y="260648"/>
            <a:ext cx="2962672"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smtClean="0">
                <a:solidFill>
                  <a:srgbClr val="7030A0"/>
                </a:solidFill>
                <a:latin typeface="+mn-lt"/>
                <a:ea typeface="+mn-ea"/>
                <a:cs typeface="B Titr" pitchFamily="2" charset="-78"/>
              </a:rPr>
              <a:t>- دسته بندی هادی ها </a:t>
            </a:r>
            <a:endParaRPr lang="fa-IR" sz="2800" dirty="0">
              <a:solidFill>
                <a:srgbClr val="7030A0"/>
              </a:solidFill>
              <a:latin typeface="+mn-lt"/>
              <a:ea typeface="+mn-ea"/>
              <a:cs typeface="B Titr" pitchFamily="2" charset="-78"/>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74006245"/>
              </p:ext>
            </p:extLst>
          </p:nvPr>
        </p:nvGraphicFramePr>
        <p:xfrm>
          <a:off x="618436" y="847253"/>
          <a:ext cx="8496944" cy="5462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14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80353" y="745540"/>
            <a:ext cx="36004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5- تاب و نوار</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5350073"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060848"/>
            <a:ext cx="7334703"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2"/>
            <a:ext cx="3567485" cy="237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Arrow Connector 17"/>
          <p:cNvCxnSpPr/>
          <p:nvPr/>
        </p:nvCxnSpPr>
        <p:spPr>
          <a:xfrm>
            <a:off x="4219795" y="935142"/>
            <a:ext cx="1130278" cy="93129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4733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80353" y="745540"/>
            <a:ext cx="36004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Titr" pitchFamily="2" charset="-78"/>
              </a:rPr>
              <a:t>5- تاب و نوار</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5350073"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6134"/>
            <a:ext cx="4707908" cy="266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780928"/>
            <a:ext cx="5289054" cy="317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2852936"/>
            <a:ext cx="2056120" cy="172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7783" y="4661270"/>
            <a:ext cx="2269062" cy="172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Arrow Connector 14"/>
          <p:cNvCxnSpPr/>
          <p:nvPr/>
        </p:nvCxnSpPr>
        <p:spPr>
          <a:xfrm>
            <a:off x="5197521" y="1053888"/>
            <a:ext cx="1130278" cy="93129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2140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484784"/>
            <a:ext cx="8568952" cy="4320480"/>
          </a:xfrm>
        </p:spPr>
        <p:txBody>
          <a:bodyPr>
            <a:normAutofit fontScale="85000" lnSpcReduction="20000"/>
          </a:bodyPr>
          <a:lstStyle/>
          <a:p>
            <a:pPr algn="r" rtl="1">
              <a:buFont typeface="Wingdings" panose="05000000000000000000" pitchFamily="2" charset="2"/>
              <a:buChar char="v"/>
            </a:pPr>
            <a:r>
              <a:rPr lang="fa-IR" b="1" dirty="0" smtClean="0">
                <a:latin typeface="Times" pitchFamily="18" charset="0"/>
                <a:cs typeface="B Nazanin" pitchFamily="2" charset="-78"/>
              </a:rPr>
              <a:t>مواد اوليه : </a:t>
            </a:r>
            <a:r>
              <a:rPr lang="fa-IR" dirty="0" smtClean="0">
                <a:latin typeface="Times" pitchFamily="18" charset="0"/>
                <a:cs typeface="B Nazanin" pitchFamily="2" charset="-78"/>
              </a:rPr>
              <a:t>تمامی مواد اولیه در بدو ورود به کارخانه</a:t>
            </a:r>
            <a:r>
              <a:rPr lang="en-US" dirty="0" smtClean="0">
                <a:latin typeface="Times" pitchFamily="18" charset="0"/>
                <a:cs typeface="B Nazanin" pitchFamily="2" charset="-78"/>
              </a:rPr>
              <a:t> </a:t>
            </a:r>
            <a:r>
              <a:rPr lang="fa-IR" dirty="0" smtClean="0">
                <a:latin typeface="Times" pitchFamily="18" charset="0"/>
                <a:cs typeface="B Nazanin" pitchFamily="2" charset="-78"/>
              </a:rPr>
              <a:t>کنترل و طبق </a:t>
            </a:r>
            <a:r>
              <a:rPr lang="en-US" dirty="0" smtClean="0">
                <a:latin typeface="Times" pitchFamily="18" charset="0"/>
                <a:cs typeface="B Nazanin" pitchFamily="2" charset="-78"/>
              </a:rPr>
              <a:t>MS</a:t>
            </a:r>
            <a:r>
              <a:rPr lang="fa-IR" dirty="0" smtClean="0">
                <a:latin typeface="Times" pitchFamily="18" charset="0"/>
                <a:cs typeface="B Nazanin" pitchFamily="2" charset="-78"/>
              </a:rPr>
              <a:t>تست می شوند.</a:t>
            </a:r>
          </a:p>
          <a:p>
            <a:pPr marL="109728" indent="0" algn="r" rtl="1">
              <a:buNone/>
            </a:pPr>
            <a:endParaRPr lang="fa-IR" dirty="0" smtClean="0">
              <a:latin typeface="Times" pitchFamily="18" charset="0"/>
              <a:cs typeface="B Nazanin" pitchFamily="2" charset="-78"/>
            </a:endParaRPr>
          </a:p>
          <a:p>
            <a:pPr algn="r" rtl="1">
              <a:buFont typeface="Wingdings" panose="05000000000000000000" pitchFamily="2" charset="2"/>
              <a:buChar char="v"/>
            </a:pPr>
            <a:r>
              <a:rPr lang="fa-IR" b="1" dirty="0" smtClean="0">
                <a:latin typeface="Times" pitchFamily="18" charset="0"/>
                <a:cs typeface="B Nazanin" pitchFamily="2" charset="-78"/>
              </a:rPr>
              <a:t>كنترل حين فرايند : </a:t>
            </a:r>
            <a:r>
              <a:rPr lang="fa-IR" dirty="0" smtClean="0">
                <a:latin typeface="Times" pitchFamily="18" charset="0"/>
                <a:cs typeface="B Nazanin" pitchFamily="2" charset="-78"/>
              </a:rPr>
              <a:t>برای تمام تولیدات از شروع تا پایان در هر ایستگاه کاری کنترل و نتایج اندازه گیری ثبت می شود.</a:t>
            </a:r>
            <a:endParaRPr lang="en-US" dirty="0" smtClean="0">
              <a:latin typeface="Times" pitchFamily="18" charset="0"/>
              <a:cs typeface="B Nazanin" pitchFamily="2" charset="-78"/>
            </a:endParaRPr>
          </a:p>
          <a:p>
            <a:pPr marL="109728" indent="0" algn="r" rtl="1">
              <a:buNone/>
            </a:pPr>
            <a:endParaRPr lang="fa-IR" dirty="0" smtClean="0">
              <a:latin typeface="Times" pitchFamily="18" charset="0"/>
              <a:cs typeface="B Nazanin" pitchFamily="2" charset="-78"/>
            </a:endParaRPr>
          </a:p>
          <a:p>
            <a:pPr algn="r" rtl="1">
              <a:buFont typeface="Wingdings" panose="05000000000000000000" pitchFamily="2" charset="2"/>
              <a:buChar char="v"/>
            </a:pPr>
            <a:r>
              <a:rPr lang="fa-IR" b="1" dirty="0" smtClean="0">
                <a:latin typeface="Times" pitchFamily="18" charset="0"/>
                <a:cs typeface="B Nazanin" pitchFamily="2" charset="-78"/>
              </a:rPr>
              <a:t>تست هاي نهايي : </a:t>
            </a:r>
            <a:r>
              <a:rPr lang="fa-IR" dirty="0" smtClean="0">
                <a:latin typeface="Times" pitchFamily="18" charset="0"/>
                <a:cs typeface="B Nazanin" pitchFamily="2" charset="-78"/>
              </a:rPr>
              <a:t>روي كابل تكميل شده انجام می گیرد، که این تست ها شامل</a:t>
            </a:r>
            <a:r>
              <a:rPr lang="fa-IR" dirty="0">
                <a:latin typeface="Times" pitchFamily="18" charset="0"/>
                <a:cs typeface="B Nazanin" pitchFamily="2" charset="-78"/>
              </a:rPr>
              <a:t> </a:t>
            </a:r>
            <a:r>
              <a:rPr lang="fa-IR" dirty="0" smtClean="0">
                <a:latin typeface="Times" pitchFamily="18" charset="0"/>
                <a:cs typeface="B Nazanin" pitchFamily="2" charset="-78"/>
              </a:rPr>
              <a:t>:</a:t>
            </a:r>
          </a:p>
          <a:p>
            <a:pPr marL="534988" indent="-261938" algn="r" rtl="1">
              <a:buFont typeface="Wingdings" pitchFamily="2" charset="2"/>
              <a:buChar char="§"/>
            </a:pPr>
            <a:r>
              <a:rPr lang="en-US" dirty="0" smtClean="0">
                <a:latin typeface="Times" pitchFamily="18" charset="0"/>
                <a:cs typeface="B Nazanin" pitchFamily="2" charset="-78"/>
              </a:rPr>
              <a:t>Routine test</a:t>
            </a:r>
          </a:p>
          <a:p>
            <a:pPr marL="534988" indent="-261938" algn="r" rtl="1">
              <a:buFont typeface="Wingdings" pitchFamily="2" charset="2"/>
              <a:buChar char="§"/>
            </a:pPr>
            <a:r>
              <a:rPr lang="en-US" dirty="0" smtClean="0">
                <a:latin typeface="Times" pitchFamily="18" charset="0"/>
                <a:cs typeface="B Nazanin" pitchFamily="2" charset="-78"/>
              </a:rPr>
              <a:t>Sample test</a:t>
            </a:r>
          </a:p>
          <a:p>
            <a:pPr marL="534988" indent="-261938" algn="r" rtl="1">
              <a:buFont typeface="Wingdings" pitchFamily="2" charset="2"/>
              <a:buChar char="§"/>
            </a:pPr>
            <a:r>
              <a:rPr lang="en-US" dirty="0" smtClean="0">
                <a:latin typeface="Times" pitchFamily="18" charset="0"/>
                <a:cs typeface="B Nazanin" pitchFamily="2" charset="-78"/>
              </a:rPr>
              <a:t>Type test</a:t>
            </a:r>
            <a:endParaRPr lang="fa-IR" dirty="0" smtClean="0">
              <a:latin typeface="Times" pitchFamily="18" charset="0"/>
              <a:cs typeface="B Nazanin" pitchFamily="2" charset="-78"/>
            </a:endParaRPr>
          </a:p>
          <a:p>
            <a:pPr marL="109728" indent="0" algn="r" rtl="1">
              <a:buNone/>
            </a:pPr>
            <a:r>
              <a:rPr lang="fa-IR" dirty="0" smtClean="0">
                <a:latin typeface="Times" pitchFamily="18" charset="0"/>
                <a:cs typeface="B Nazanin" pitchFamily="2" charset="-78"/>
              </a:rPr>
              <a:t>می باشد.</a:t>
            </a:r>
          </a:p>
          <a:p>
            <a:pPr marL="109728" indent="0" algn="r" rtl="1">
              <a:buNone/>
            </a:pPr>
            <a:r>
              <a:rPr lang="en-US" dirty="0" smtClean="0">
                <a:latin typeface="Times" pitchFamily="18" charset="0"/>
                <a:cs typeface="B Nazanin" pitchFamily="2" charset="-78"/>
              </a:rPr>
              <a:t>Type test</a:t>
            </a:r>
            <a:r>
              <a:rPr lang="fa-IR" dirty="0" smtClean="0">
                <a:latin typeface="Times" pitchFamily="18" charset="0"/>
                <a:cs typeface="B Nazanin" pitchFamily="2" charset="-78"/>
              </a:rPr>
              <a:t> به دو صورت الکتریکی(</a:t>
            </a:r>
            <a:r>
              <a:rPr lang="en-US" dirty="0" smtClean="0">
                <a:latin typeface="Times" pitchFamily="18" charset="0"/>
                <a:cs typeface="B Nazanin" pitchFamily="2" charset="-78"/>
              </a:rPr>
              <a:t>electrical</a:t>
            </a:r>
            <a:r>
              <a:rPr lang="fa-IR" dirty="0" smtClean="0">
                <a:latin typeface="Times" pitchFamily="18" charset="0"/>
                <a:cs typeface="B Nazanin" pitchFamily="2" charset="-78"/>
              </a:rPr>
              <a:t>) و غیر الکتریکی (</a:t>
            </a:r>
            <a:r>
              <a:rPr lang="en-US" dirty="0" smtClean="0">
                <a:latin typeface="Times" pitchFamily="18" charset="0"/>
                <a:cs typeface="B Nazanin" pitchFamily="2" charset="-78"/>
              </a:rPr>
              <a:t>non-electrical</a:t>
            </a:r>
            <a:r>
              <a:rPr lang="fa-IR" dirty="0" smtClean="0">
                <a:latin typeface="Times" pitchFamily="18" charset="0"/>
                <a:cs typeface="B Nazanin" pitchFamily="2" charset="-78"/>
              </a:rPr>
              <a:t>)</a:t>
            </a:r>
            <a:r>
              <a:rPr lang="en-US" dirty="0" smtClean="0">
                <a:latin typeface="Times" pitchFamily="18" charset="0"/>
                <a:cs typeface="B Nazanin" pitchFamily="2" charset="-78"/>
              </a:rPr>
              <a:t> </a:t>
            </a:r>
            <a:r>
              <a:rPr lang="fa-IR" dirty="0" smtClean="0">
                <a:latin typeface="Times" pitchFamily="18" charset="0"/>
                <a:cs typeface="B Nazanin" pitchFamily="2" charset="-78"/>
              </a:rPr>
              <a:t>انجام می گیرد.</a:t>
            </a:r>
            <a:endParaRPr lang="fa-IR" dirty="0">
              <a:latin typeface="Times" pitchFamily="18" charset="0"/>
              <a:cs typeface="B Nazanin" pitchFamily="2" charset="-78"/>
            </a:endParaRPr>
          </a:p>
        </p:txBody>
      </p:sp>
      <p:sp>
        <p:nvSpPr>
          <p:cNvPr id="3" name="Title 2"/>
          <p:cNvSpPr>
            <a:spLocks noGrp="1"/>
          </p:cNvSpPr>
          <p:nvPr>
            <p:ph type="title"/>
          </p:nvPr>
        </p:nvSpPr>
        <p:spPr>
          <a:xfrm>
            <a:off x="4788024" y="755993"/>
            <a:ext cx="3981128" cy="584775"/>
          </a:xfrm>
          <a:noFill/>
        </p:spPr>
        <p:txBody>
          <a:bodyPr vert="horz" wrap="square" rtlCol="1" anchor="ctr">
            <a:spAutoFit/>
            <a:scene3d>
              <a:camera prst="orthographicFront"/>
              <a:lightRig rig="soft" dir="t"/>
            </a:scene3d>
            <a:sp3d prstMaterial="softEdge">
              <a:bevelT w="25400" h="25400"/>
            </a:sp3d>
          </a:bodyPr>
          <a:lstStyle/>
          <a:p>
            <a:pPr algn="r" rtl="1"/>
            <a:r>
              <a:rPr lang="fa-IR" sz="3200" dirty="0" smtClean="0">
                <a:solidFill>
                  <a:srgbClr val="7030A0"/>
                </a:solidFill>
                <a:cs typeface="B Nazanin" pitchFamily="2" charset="-78"/>
              </a:rPr>
              <a:t>6- مراحل </a:t>
            </a:r>
            <a:r>
              <a:rPr lang="fa-IR" sz="3200" dirty="0">
                <a:solidFill>
                  <a:srgbClr val="7030A0"/>
                </a:solidFill>
                <a:cs typeface="B Nazanin" pitchFamily="2" charset="-78"/>
              </a:rPr>
              <a:t>كنترل كيفيت</a:t>
            </a:r>
          </a:p>
        </p:txBody>
      </p:sp>
      <p:sp>
        <p:nvSpPr>
          <p:cNvPr id="4" name="Title 2"/>
          <p:cNvSpPr txBox="1">
            <a:spLocks/>
          </p:cNvSpPr>
          <p:nvPr/>
        </p:nvSpPr>
        <p:spPr>
          <a:xfrm>
            <a:off x="5350073" y="97468"/>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Tree>
    <p:extLst>
      <p:ext uri="{BB962C8B-B14F-4D97-AF65-F5344CB8AC3E}">
        <p14:creationId xmlns:p14="http://schemas.microsoft.com/office/powerpoint/2010/main" val="117823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circle(in)">
                                      <p:cBhvr>
                                        <p:cTn id="25" dur="20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circle(in)">
                                      <p:cBhvr>
                                        <p:cTn id="30" dur="20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circle(in)">
                                      <p:cBhvr>
                                        <p:cTn id="35" dur="20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circle(in)">
                                      <p:cBhvr>
                                        <p:cTn id="40" dur="20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circle(in)">
                                      <p:cBhvr>
                                        <p:cTn id="45" dur="20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circle(in)">
                                      <p:cBhvr>
                                        <p:cTn id="50" dur="2000"/>
                                        <p:tgtEl>
                                          <p:spTgt spid="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circle(in)">
                                      <p:cBhvr>
                                        <p:cTn id="55" dur="2000"/>
                                        <p:tgtEl>
                                          <p:spTgt spid="2">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
                                            <p:txEl>
                                              <p:pRg st="9" end="9"/>
                                            </p:txEl>
                                          </p:spTgt>
                                        </p:tgtEl>
                                        <p:attrNameLst>
                                          <p:attrName>style.visibility</p:attrName>
                                        </p:attrNameLst>
                                      </p:cBhvr>
                                      <p:to>
                                        <p:strVal val="visible"/>
                                      </p:to>
                                    </p:set>
                                    <p:animEffect transition="in" filter="circle(in)">
                                      <p:cBhvr>
                                        <p:cTn id="60"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484784"/>
            <a:ext cx="8208912" cy="4176464"/>
          </a:xfrm>
        </p:spPr>
        <p:txBody>
          <a:bodyPr>
            <a:normAutofit lnSpcReduction="10000"/>
          </a:bodyPr>
          <a:lstStyle/>
          <a:p>
            <a:pPr marL="109728" indent="0" algn="r" rtl="1">
              <a:lnSpc>
                <a:spcPct val="170000"/>
              </a:lnSpc>
              <a:buNone/>
            </a:pPr>
            <a:r>
              <a:rPr lang="fa-IR" dirty="0" smtClean="0">
                <a:solidFill>
                  <a:srgbClr val="FF0000"/>
                </a:solidFill>
                <a:latin typeface="Times" pitchFamily="18" charset="0"/>
                <a:cs typeface="B Nazanin" pitchFamily="2" charset="-78"/>
              </a:rPr>
              <a:t>لازم به ذکر است در كابل هاي ابزاردقيق و</a:t>
            </a:r>
            <a:r>
              <a:rPr lang="fa-IR" dirty="0">
                <a:solidFill>
                  <a:srgbClr val="FF0000"/>
                </a:solidFill>
                <a:latin typeface="Times" pitchFamily="18" charset="0"/>
                <a:cs typeface="B Nazanin" pitchFamily="2" charset="-78"/>
              </a:rPr>
              <a:t> </a:t>
            </a:r>
            <a:r>
              <a:rPr lang="fa-IR" dirty="0" smtClean="0">
                <a:solidFill>
                  <a:srgbClr val="FF0000"/>
                </a:solidFill>
                <a:latin typeface="Times" pitchFamily="18" charset="0"/>
                <a:cs typeface="B Nazanin" pitchFamily="2" charset="-78"/>
              </a:rPr>
              <a:t>كنترل علاوه بر این آزمونها،  آزمون های دیگری به شرح ذیل انجام می گیرد :</a:t>
            </a:r>
          </a:p>
          <a:p>
            <a:pPr marL="109728" indent="0" algn="r" rtl="1">
              <a:buNone/>
            </a:pPr>
            <a:endParaRPr lang="fa-IR" dirty="0" smtClean="0">
              <a:solidFill>
                <a:srgbClr val="FF0000"/>
              </a:solidFill>
              <a:latin typeface="Times" pitchFamily="18" charset="0"/>
              <a:cs typeface="B Nazanin" pitchFamily="2" charset="-78"/>
            </a:endParaRPr>
          </a:p>
          <a:p>
            <a:pPr marL="712788" indent="-261938" algn="r" rtl="1"/>
            <a:r>
              <a:rPr lang="fa-IR" dirty="0" smtClean="0">
                <a:solidFill>
                  <a:srgbClr val="FF0000"/>
                </a:solidFill>
                <a:latin typeface="Times" pitchFamily="18" charset="0"/>
                <a:cs typeface="B Nazanin" pitchFamily="2" charset="-78"/>
              </a:rPr>
              <a:t>مقاومت عايقي بين اسكرين هاي </a:t>
            </a:r>
            <a:r>
              <a:rPr lang="en-US" dirty="0" smtClean="0">
                <a:solidFill>
                  <a:srgbClr val="FF0000"/>
                </a:solidFill>
                <a:latin typeface="Times" pitchFamily="18" charset="0"/>
                <a:cs typeface="B Nazanin" pitchFamily="2" charset="-78"/>
              </a:rPr>
              <a:t>ISCR</a:t>
            </a:r>
            <a:r>
              <a:rPr lang="fa-IR" dirty="0" smtClean="0">
                <a:solidFill>
                  <a:srgbClr val="FF0000"/>
                </a:solidFill>
                <a:latin typeface="Times" pitchFamily="18" charset="0"/>
                <a:cs typeface="B Nazanin" pitchFamily="2" charset="-78"/>
              </a:rPr>
              <a:t> و</a:t>
            </a:r>
            <a:r>
              <a:rPr lang="en-US" dirty="0" smtClean="0">
                <a:solidFill>
                  <a:srgbClr val="FF0000"/>
                </a:solidFill>
                <a:latin typeface="Times" pitchFamily="18" charset="0"/>
                <a:cs typeface="B Nazanin" pitchFamily="2" charset="-78"/>
              </a:rPr>
              <a:t>OSCR </a:t>
            </a:r>
          </a:p>
          <a:p>
            <a:pPr marL="712788" indent="-261938" algn="r" rtl="1"/>
            <a:r>
              <a:rPr lang="fa-IR" dirty="0" smtClean="0">
                <a:solidFill>
                  <a:srgbClr val="FF0000"/>
                </a:solidFill>
                <a:latin typeface="Times" pitchFamily="18" charset="0"/>
                <a:cs typeface="B Nazanin" pitchFamily="2" charset="-78"/>
              </a:rPr>
              <a:t>مقاومت عايقي بين اسكرين </a:t>
            </a:r>
            <a:r>
              <a:rPr lang="en-US" dirty="0">
                <a:solidFill>
                  <a:srgbClr val="FF0000"/>
                </a:solidFill>
                <a:latin typeface="Times" pitchFamily="18" charset="0"/>
                <a:cs typeface="B Nazanin" pitchFamily="2" charset="-78"/>
              </a:rPr>
              <a:t>OSCR </a:t>
            </a:r>
            <a:r>
              <a:rPr lang="fa-IR" dirty="0">
                <a:solidFill>
                  <a:srgbClr val="FF0000"/>
                </a:solidFill>
                <a:latin typeface="Times" pitchFamily="18" charset="0"/>
                <a:cs typeface="B Nazanin" pitchFamily="2" charset="-78"/>
              </a:rPr>
              <a:t> </a:t>
            </a:r>
            <a:r>
              <a:rPr lang="fa-IR" dirty="0" smtClean="0">
                <a:solidFill>
                  <a:srgbClr val="FF0000"/>
                </a:solidFill>
                <a:latin typeface="Times" pitchFamily="18" charset="0"/>
                <a:cs typeface="B Nazanin" pitchFamily="2" charset="-78"/>
              </a:rPr>
              <a:t>و آرمور</a:t>
            </a:r>
          </a:p>
          <a:p>
            <a:pPr marL="712788" indent="-261938" algn="r" rtl="1"/>
            <a:r>
              <a:rPr lang="en-US" dirty="0" smtClean="0">
                <a:solidFill>
                  <a:srgbClr val="FF0000"/>
                </a:solidFill>
                <a:latin typeface="Times" pitchFamily="18" charset="0"/>
                <a:cs typeface="B Nazanin" pitchFamily="2" charset="-78"/>
              </a:rPr>
              <a:t>Capacitance</a:t>
            </a:r>
          </a:p>
          <a:p>
            <a:pPr marL="712788" indent="-261938" algn="r" rtl="1"/>
            <a:r>
              <a:rPr lang="en-US" dirty="0" smtClean="0">
                <a:solidFill>
                  <a:srgbClr val="FF0000"/>
                </a:solidFill>
                <a:latin typeface="Times" pitchFamily="18" charset="0"/>
                <a:cs typeface="B Nazanin" pitchFamily="2" charset="-78"/>
              </a:rPr>
              <a:t>L/R</a:t>
            </a:r>
            <a:endParaRPr lang="fa-IR" dirty="0" smtClean="0">
              <a:solidFill>
                <a:srgbClr val="FF0000"/>
              </a:solidFill>
              <a:latin typeface="Times" pitchFamily="18" charset="0"/>
              <a:cs typeface="B Nazanin" pitchFamily="2" charset="-78"/>
            </a:endParaRPr>
          </a:p>
          <a:p>
            <a:pPr marL="712788" indent="-261938" algn="r" rtl="1"/>
            <a:r>
              <a:rPr lang="fa-IR" dirty="0">
                <a:solidFill>
                  <a:srgbClr val="FF0000"/>
                </a:solidFill>
                <a:latin typeface="Times" pitchFamily="18" charset="0"/>
                <a:cs typeface="B Nazanin" pitchFamily="2" charset="-78"/>
              </a:rPr>
              <a:t>درصد پوشش آرمور</a:t>
            </a:r>
          </a:p>
          <a:p>
            <a:pPr marL="712788" indent="-261938" algn="r" rtl="1"/>
            <a:endParaRPr lang="fa-IR" dirty="0">
              <a:solidFill>
                <a:srgbClr val="FF0000"/>
              </a:solidFill>
              <a:latin typeface="Times" pitchFamily="18" charset="0"/>
              <a:cs typeface="B Nazanin" pitchFamily="2" charset="-78"/>
            </a:endParaRPr>
          </a:p>
        </p:txBody>
      </p:sp>
      <p:sp>
        <p:nvSpPr>
          <p:cNvPr id="4" name="Title 2"/>
          <p:cNvSpPr txBox="1">
            <a:spLocks/>
          </p:cNvSpPr>
          <p:nvPr/>
        </p:nvSpPr>
        <p:spPr>
          <a:xfrm>
            <a:off x="5350073" y="169476"/>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a:spLocks noGrp="1"/>
          </p:cNvSpPr>
          <p:nvPr>
            <p:ph type="title"/>
          </p:nvPr>
        </p:nvSpPr>
        <p:spPr>
          <a:xfrm>
            <a:off x="4788024" y="755993"/>
            <a:ext cx="3981128" cy="584775"/>
          </a:xfrm>
          <a:noFill/>
        </p:spPr>
        <p:txBody>
          <a:bodyPr vert="horz" wrap="square" rtlCol="1" anchor="ctr">
            <a:spAutoFit/>
            <a:scene3d>
              <a:camera prst="orthographicFront"/>
              <a:lightRig rig="soft" dir="t"/>
            </a:scene3d>
            <a:sp3d prstMaterial="softEdge">
              <a:bevelT w="25400" h="25400"/>
            </a:sp3d>
          </a:bodyPr>
          <a:lstStyle/>
          <a:p>
            <a:pPr algn="r" rtl="1"/>
            <a:r>
              <a:rPr lang="fa-IR" sz="3200" dirty="0" smtClean="0">
                <a:solidFill>
                  <a:srgbClr val="7030A0"/>
                </a:solidFill>
                <a:cs typeface="B Nazanin" pitchFamily="2" charset="-78"/>
              </a:rPr>
              <a:t>6- مراحل </a:t>
            </a:r>
            <a:r>
              <a:rPr lang="fa-IR" sz="3200" dirty="0">
                <a:solidFill>
                  <a:srgbClr val="7030A0"/>
                </a:solidFill>
                <a:cs typeface="B Nazanin" pitchFamily="2" charset="-78"/>
              </a:rPr>
              <a:t>كنترل كيفيت</a:t>
            </a:r>
          </a:p>
        </p:txBody>
      </p:sp>
    </p:spTree>
    <p:extLst>
      <p:ext uri="{BB962C8B-B14F-4D97-AF65-F5344CB8AC3E}">
        <p14:creationId xmlns:p14="http://schemas.microsoft.com/office/powerpoint/2010/main" val="188012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80">
                                          <p:stCondLst>
                                            <p:cond delay="0"/>
                                          </p:stCondLst>
                                        </p:cTn>
                                        <p:tgtEl>
                                          <p:spTgt spid="6"/>
                                        </p:tgtEl>
                                      </p:cBhvr>
                                    </p:animEffect>
                                    <p:anim calcmode="lin" valueType="num">
                                      <p:cBhvr>
                                        <p:cTn id="3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3" dur="26">
                                          <p:stCondLst>
                                            <p:cond delay="650"/>
                                          </p:stCondLst>
                                        </p:cTn>
                                        <p:tgtEl>
                                          <p:spTgt spid="6"/>
                                        </p:tgtEl>
                                      </p:cBhvr>
                                      <p:to x="100000" y="60000"/>
                                    </p:animScale>
                                    <p:animScale>
                                      <p:cBhvr>
                                        <p:cTn id="44" dur="166" decel="50000">
                                          <p:stCondLst>
                                            <p:cond delay="676"/>
                                          </p:stCondLst>
                                        </p:cTn>
                                        <p:tgtEl>
                                          <p:spTgt spid="6"/>
                                        </p:tgtEl>
                                      </p:cBhvr>
                                      <p:to x="100000" y="100000"/>
                                    </p:animScale>
                                    <p:animScale>
                                      <p:cBhvr>
                                        <p:cTn id="45" dur="26">
                                          <p:stCondLst>
                                            <p:cond delay="1312"/>
                                          </p:stCondLst>
                                        </p:cTn>
                                        <p:tgtEl>
                                          <p:spTgt spid="6"/>
                                        </p:tgtEl>
                                      </p:cBhvr>
                                      <p:to x="100000" y="80000"/>
                                    </p:animScale>
                                    <p:animScale>
                                      <p:cBhvr>
                                        <p:cTn id="46" dur="166" decel="50000">
                                          <p:stCondLst>
                                            <p:cond delay="1338"/>
                                          </p:stCondLst>
                                        </p:cTn>
                                        <p:tgtEl>
                                          <p:spTgt spid="6"/>
                                        </p:tgtEl>
                                      </p:cBhvr>
                                      <p:to x="100000" y="100000"/>
                                    </p:animScale>
                                    <p:animScale>
                                      <p:cBhvr>
                                        <p:cTn id="47" dur="26">
                                          <p:stCondLst>
                                            <p:cond delay="1642"/>
                                          </p:stCondLst>
                                        </p:cTn>
                                        <p:tgtEl>
                                          <p:spTgt spid="6"/>
                                        </p:tgtEl>
                                      </p:cBhvr>
                                      <p:to x="100000" y="90000"/>
                                    </p:animScale>
                                    <p:animScale>
                                      <p:cBhvr>
                                        <p:cTn id="48" dur="166" decel="50000">
                                          <p:stCondLst>
                                            <p:cond delay="1668"/>
                                          </p:stCondLst>
                                        </p:cTn>
                                        <p:tgtEl>
                                          <p:spTgt spid="6"/>
                                        </p:tgtEl>
                                      </p:cBhvr>
                                      <p:to x="100000" y="100000"/>
                                    </p:animScale>
                                    <p:animScale>
                                      <p:cBhvr>
                                        <p:cTn id="49" dur="26">
                                          <p:stCondLst>
                                            <p:cond delay="1808"/>
                                          </p:stCondLst>
                                        </p:cTn>
                                        <p:tgtEl>
                                          <p:spTgt spid="6"/>
                                        </p:tgtEl>
                                      </p:cBhvr>
                                      <p:to x="100000" y="95000"/>
                                    </p:animScale>
                                    <p:animScale>
                                      <p:cBhvr>
                                        <p:cTn id="5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9672" y="1628800"/>
            <a:ext cx="8589640" cy="4248472"/>
          </a:xfrm>
        </p:spPr>
        <p:txBody>
          <a:bodyPr>
            <a:normAutofit fontScale="70000" lnSpcReduction="20000"/>
          </a:bodyPr>
          <a:lstStyle/>
          <a:p>
            <a:pPr algn="r" rtl="1">
              <a:lnSpc>
                <a:spcPct val="170000"/>
              </a:lnSpc>
              <a:buFont typeface="Wingdings" panose="05000000000000000000" pitchFamily="2" charset="2"/>
              <a:buChar char="v"/>
            </a:pPr>
            <a:r>
              <a:rPr lang="fa-IR" sz="2300" b="1" dirty="0" smtClean="0">
                <a:latin typeface="Times" pitchFamily="18" charset="0"/>
                <a:cs typeface="B Nazanin" pitchFamily="2" charset="-78"/>
              </a:rPr>
              <a:t>آزمون هاي معمول</a:t>
            </a:r>
            <a:r>
              <a:rPr lang="fa-IR" sz="2300" b="1" dirty="0" smtClean="0">
                <a:solidFill>
                  <a:srgbClr val="FF0000"/>
                </a:solidFill>
                <a:latin typeface="Times" pitchFamily="18" charset="0"/>
                <a:cs typeface="B Nazanin" pitchFamily="2" charset="-78"/>
              </a:rPr>
              <a:t> </a:t>
            </a:r>
            <a:r>
              <a:rPr lang="fa-IR" sz="2300" b="1" dirty="0" smtClean="0">
                <a:latin typeface="Times" pitchFamily="18" charset="0"/>
                <a:cs typeface="B Nazanin" pitchFamily="2" charset="-78"/>
              </a:rPr>
              <a:t>(</a:t>
            </a:r>
            <a:r>
              <a:rPr lang="en-US" sz="2300" b="1" dirty="0" smtClean="0">
                <a:latin typeface="Times" pitchFamily="18" charset="0"/>
                <a:cs typeface="B Nazanin" pitchFamily="2" charset="-78"/>
              </a:rPr>
              <a:t>Routine test</a:t>
            </a:r>
            <a:r>
              <a:rPr lang="fa-IR" sz="2300" b="1" dirty="0" smtClean="0">
                <a:latin typeface="Times" pitchFamily="18" charset="0"/>
                <a:cs typeface="B Nazanin" pitchFamily="2" charset="-78"/>
              </a:rPr>
              <a:t>) : </a:t>
            </a:r>
          </a:p>
          <a:p>
            <a:pPr marL="109728" indent="0" algn="r" rtl="1">
              <a:lnSpc>
                <a:spcPct val="170000"/>
              </a:lnSpc>
              <a:buNone/>
            </a:pPr>
            <a:r>
              <a:rPr lang="fa-IR" sz="2300" dirty="0" smtClean="0">
                <a:latin typeface="Times" pitchFamily="18" charset="0"/>
                <a:cs typeface="B Nazanin" pitchFamily="2" charset="-78"/>
              </a:rPr>
              <a:t>بصورت صد در صد و بر روي تمامی کابلهای توليدي انجام مي شود، که شامل موارد ذیل می باشد:</a:t>
            </a:r>
          </a:p>
          <a:p>
            <a:pPr algn="r" rtl="1"/>
            <a:r>
              <a:rPr lang="fa-IR" sz="2300" b="1" dirty="0" smtClean="0">
                <a:latin typeface="Times" pitchFamily="18" charset="0"/>
                <a:cs typeface="B Nazanin" pitchFamily="2" charset="-78"/>
              </a:rPr>
              <a:t>مقاومت </a:t>
            </a:r>
            <a:r>
              <a:rPr lang="en-US" sz="2300" b="1" dirty="0" smtClean="0">
                <a:latin typeface="Times" pitchFamily="18" charset="0"/>
                <a:cs typeface="B Nazanin" pitchFamily="2" charset="-78"/>
              </a:rPr>
              <a:t>dc</a:t>
            </a:r>
            <a:r>
              <a:rPr lang="fa-IR" sz="2300" b="1" dirty="0" smtClean="0">
                <a:latin typeface="Times" pitchFamily="18" charset="0"/>
                <a:cs typeface="B Nazanin" pitchFamily="2" charset="-78"/>
              </a:rPr>
              <a:t> هادي (</a:t>
            </a:r>
            <a:r>
              <a:rPr lang="en-US" sz="2300" b="1" dirty="0">
                <a:latin typeface="Times" pitchFamily="18" charset="0"/>
                <a:cs typeface="B Nazanin" pitchFamily="2" charset="-78"/>
              </a:rPr>
              <a:t>Electrical Resistance </a:t>
            </a:r>
            <a:r>
              <a:rPr lang="en-US" sz="2300" b="1" dirty="0" smtClean="0">
                <a:latin typeface="Times" pitchFamily="18" charset="0"/>
                <a:cs typeface="B Nazanin" pitchFamily="2" charset="-78"/>
              </a:rPr>
              <a:t>Conductor</a:t>
            </a:r>
            <a:r>
              <a:rPr lang="fa-IR" sz="2300" b="1" dirty="0" smtClean="0">
                <a:latin typeface="Times" pitchFamily="18" charset="0"/>
                <a:cs typeface="B Nazanin" pitchFamily="2" charset="-78"/>
              </a:rPr>
              <a:t>)</a:t>
            </a:r>
            <a:endParaRPr lang="en-US" sz="2300" b="1" dirty="0" smtClean="0">
              <a:latin typeface="Times" pitchFamily="18" charset="0"/>
              <a:cs typeface="B Nazanin" pitchFamily="2" charset="-78"/>
            </a:endParaRPr>
          </a:p>
          <a:p>
            <a:pPr marL="109728" indent="0" algn="r" rtl="1">
              <a:buNone/>
            </a:pPr>
            <a:r>
              <a:rPr lang="fa-IR" sz="2300" dirty="0">
                <a:cs typeface="B Nazanin" panose="00000400000000000000" pitchFamily="2" charset="-78"/>
              </a:rPr>
              <a:t>اندازه گیری های مقاومت باید بر روی همه هادی های ساخته شده در هر طول از کابل که تحت آزمون های معمول قرار می گیرد، انجام شود. در این آزمون کل کابل یا نمونه ای از آن باید حداقل به مدت 12 ساعت قبل از آزمون در اتاق آزمون در دمای ثابت نگهداری </a:t>
            </a:r>
            <a:r>
              <a:rPr lang="fa-IR" sz="2300" dirty="0" smtClean="0">
                <a:cs typeface="B Nazanin" panose="00000400000000000000" pitchFamily="2" charset="-78"/>
              </a:rPr>
              <a:t>شود</a:t>
            </a:r>
            <a:r>
              <a:rPr lang="en-US" sz="2300" dirty="0" smtClean="0">
                <a:cs typeface="B Nazanin" panose="00000400000000000000" pitchFamily="2" charset="-78"/>
              </a:rPr>
              <a:t> </a:t>
            </a:r>
            <a:r>
              <a:rPr lang="fa-IR" sz="2300" dirty="0" smtClean="0">
                <a:cs typeface="B Nazanin" panose="00000400000000000000" pitchFamily="2" charset="-78"/>
              </a:rPr>
              <a:t>و </a:t>
            </a:r>
            <a:r>
              <a:rPr lang="fa-IR" sz="2300" dirty="0">
                <a:cs typeface="B Nazanin" panose="00000400000000000000" pitchFamily="2" charset="-78"/>
              </a:rPr>
              <a:t>پس از آن مقاومت اندازه گیری شود</a:t>
            </a:r>
            <a:r>
              <a:rPr lang="fa-IR" sz="2300" dirty="0" smtClean="0">
                <a:cs typeface="B Nazanin" panose="00000400000000000000" pitchFamily="2" charset="-78"/>
              </a:rPr>
              <a:t>.</a:t>
            </a:r>
            <a:endParaRPr lang="en-US" sz="2300" dirty="0">
              <a:cs typeface="B Nazanin" panose="00000400000000000000" pitchFamily="2" charset="-78"/>
            </a:endParaRPr>
          </a:p>
          <a:p>
            <a:pPr marL="109728" indent="0" algn="r" rtl="1">
              <a:buNone/>
            </a:pPr>
            <a:r>
              <a:rPr lang="fa-IR" sz="2300" dirty="0">
                <a:latin typeface="Times New Roman" panose="02020603050405020304" pitchFamily="18" charset="0"/>
                <a:cs typeface="B Nazanin" panose="00000400000000000000" pitchFamily="2" charset="-78"/>
              </a:rPr>
              <a:t>مقاومت </a:t>
            </a:r>
            <a:r>
              <a:rPr lang="en-US" sz="2300" dirty="0" smtClean="0">
                <a:latin typeface="Times New Roman" panose="02020603050405020304" pitchFamily="18" charset="0"/>
                <a:cs typeface="B Nazanin" panose="00000400000000000000" pitchFamily="2" charset="-78"/>
              </a:rPr>
              <a:t>dc</a:t>
            </a:r>
            <a:r>
              <a:rPr lang="fa-IR" sz="2300" dirty="0" smtClean="0">
                <a:latin typeface="Times New Roman" panose="02020603050405020304" pitchFamily="18" charset="0"/>
                <a:cs typeface="B Nazanin" panose="00000400000000000000" pitchFamily="2" charset="-78"/>
              </a:rPr>
              <a:t> </a:t>
            </a:r>
            <a:r>
              <a:rPr lang="fa-IR" sz="2300" dirty="0">
                <a:latin typeface="Times New Roman" panose="02020603050405020304" pitchFamily="18" charset="0"/>
                <a:cs typeface="B Nazanin" panose="00000400000000000000" pitchFamily="2" charset="-78"/>
              </a:rPr>
              <a:t>هر هادی در دمای </a:t>
            </a:r>
            <a:r>
              <a:rPr lang="en-US" sz="2300" dirty="0">
                <a:latin typeface="Times New Roman" panose="02020603050405020304" pitchFamily="18" charset="0"/>
                <a:cs typeface="B Nazanin" panose="00000400000000000000" pitchFamily="2" charset="-78"/>
              </a:rPr>
              <a:t>20ºC</a:t>
            </a:r>
            <a:r>
              <a:rPr lang="fa-IR" sz="2300" dirty="0">
                <a:latin typeface="Times New Roman" panose="02020603050405020304" pitchFamily="18" charset="0"/>
                <a:cs typeface="B Nazanin" panose="00000400000000000000" pitchFamily="2" charset="-78"/>
              </a:rPr>
              <a:t> نباید از مقدار تعیین شده در استاندارد </a:t>
            </a:r>
            <a:r>
              <a:rPr lang="en-US" sz="2300" dirty="0" smtClean="0">
                <a:latin typeface="Times New Roman" panose="02020603050405020304" pitchFamily="18" charset="0"/>
                <a:cs typeface="B Nazanin" panose="00000400000000000000" pitchFamily="2" charset="-78"/>
              </a:rPr>
              <a:t>IEC 60228</a:t>
            </a:r>
            <a:r>
              <a:rPr lang="fa-IR" sz="2300" dirty="0" smtClean="0">
                <a:latin typeface="Times New Roman" panose="02020603050405020304" pitchFamily="18" charset="0"/>
                <a:cs typeface="B Nazanin" panose="00000400000000000000" pitchFamily="2" charset="-78"/>
              </a:rPr>
              <a:t>بیشتر </a:t>
            </a:r>
            <a:r>
              <a:rPr lang="fa-IR" sz="2300" dirty="0">
                <a:cs typeface="B Nazanin" panose="00000400000000000000" pitchFamily="2" charset="-78"/>
              </a:rPr>
              <a:t>شود.</a:t>
            </a:r>
            <a:endParaRPr lang="en-US" sz="2300" dirty="0">
              <a:cs typeface="B Nazanin" panose="00000400000000000000" pitchFamily="2" charset="-78"/>
            </a:endParaRPr>
          </a:p>
          <a:p>
            <a:pPr marL="109728" indent="0" algn="r" rtl="1">
              <a:buNone/>
            </a:pPr>
            <a:endParaRPr lang="en-US" sz="2300" dirty="0" smtClean="0">
              <a:latin typeface="Times" pitchFamily="18" charset="0"/>
              <a:cs typeface="B Nazanin" pitchFamily="2" charset="-78"/>
            </a:endParaRPr>
          </a:p>
          <a:p>
            <a:pPr algn="r" rtl="1">
              <a:lnSpc>
                <a:spcPct val="120000"/>
              </a:lnSpc>
            </a:pPr>
            <a:r>
              <a:rPr lang="fa-IR" sz="2300" b="1" dirty="0" smtClean="0">
                <a:latin typeface="Times" pitchFamily="18" charset="0"/>
                <a:cs typeface="B Nazanin" pitchFamily="2" charset="-78"/>
              </a:rPr>
              <a:t>آزمون ولتاژ        </a:t>
            </a:r>
            <a:r>
              <a:rPr lang="en-US" sz="2300" b="1" dirty="0" smtClean="0">
                <a:latin typeface="Times" pitchFamily="18" charset="0"/>
                <a:cs typeface="B Nazanin" pitchFamily="2" charset="-78"/>
              </a:rPr>
              <a:t>  </a:t>
            </a:r>
            <a:r>
              <a:rPr lang="en-US" sz="2300" b="1" dirty="0">
                <a:latin typeface="Times" pitchFamily="18" charset="0"/>
                <a:cs typeface="B Nazanin" pitchFamily="2" charset="-78"/>
              </a:rPr>
              <a:t>(Voltage </a:t>
            </a:r>
            <a:r>
              <a:rPr lang="en-US" sz="2300" b="1" dirty="0" smtClean="0">
                <a:latin typeface="Times" pitchFamily="18" charset="0"/>
                <a:cs typeface="B Nazanin" pitchFamily="2" charset="-78"/>
              </a:rPr>
              <a:t>test)</a:t>
            </a:r>
          </a:p>
          <a:p>
            <a:pPr marL="109728" indent="0" algn="r" rtl="1">
              <a:lnSpc>
                <a:spcPct val="120000"/>
              </a:lnSpc>
              <a:buNone/>
            </a:pPr>
            <a:r>
              <a:rPr lang="fa-IR" sz="2300" dirty="0" smtClean="0">
                <a:latin typeface="Times" pitchFamily="18" charset="0"/>
                <a:cs typeface="B Nazanin" pitchFamily="2" charset="-78"/>
              </a:rPr>
              <a:t>بر روی تمامی کابل های بیشتر از یک رشته بین هادی ها و بین هادی ها با حفاظ های الکتریکی یا مکانیکی انجام می شود و نباید هیچگونه شکست الکتریکی رخ دهد. </a:t>
            </a:r>
            <a:endParaRPr lang="en-US" sz="2300" dirty="0" smtClean="0">
              <a:latin typeface="Times" pitchFamily="18" charset="0"/>
              <a:cs typeface="B Nazanin" pitchFamily="2" charset="-78"/>
            </a:endParaRPr>
          </a:p>
          <a:p>
            <a:pPr algn="r" rtl="1">
              <a:lnSpc>
                <a:spcPct val="120000"/>
              </a:lnSpc>
            </a:pPr>
            <a:r>
              <a:rPr lang="fa-IR" sz="2300" b="1" dirty="0" smtClean="0">
                <a:latin typeface="Times" pitchFamily="18" charset="0"/>
                <a:cs typeface="B Nazanin" pitchFamily="2" charset="-78"/>
              </a:rPr>
              <a:t>آزمون تخليه جزئي</a:t>
            </a:r>
            <a:r>
              <a:rPr lang="en-US" sz="2300" b="1" dirty="0" smtClean="0">
                <a:latin typeface="Times" pitchFamily="18" charset="0"/>
                <a:cs typeface="B Nazanin" pitchFamily="2" charset="-78"/>
              </a:rPr>
              <a:t> </a:t>
            </a:r>
            <a:r>
              <a:rPr lang="fa-IR" sz="2300" b="1" dirty="0" smtClean="0">
                <a:latin typeface="Times" pitchFamily="18" charset="0"/>
                <a:cs typeface="B Nazanin" pitchFamily="2" charset="-78"/>
              </a:rPr>
              <a:t>دركابل هاي فشار متوسط و فشار قوی </a:t>
            </a:r>
            <a:r>
              <a:rPr lang="en-US" sz="2300" b="1" dirty="0" smtClean="0">
                <a:latin typeface="Times" pitchFamily="18" charset="0"/>
                <a:cs typeface="B Nazanin" pitchFamily="2" charset="-78"/>
              </a:rPr>
              <a:t>(Partial Discharge  </a:t>
            </a:r>
            <a:r>
              <a:rPr lang="en-US" sz="2300" b="1" dirty="0">
                <a:latin typeface="Times" pitchFamily="18" charset="0"/>
                <a:cs typeface="B Nazanin" pitchFamily="2" charset="-78"/>
              </a:rPr>
              <a:t>test</a:t>
            </a:r>
            <a:r>
              <a:rPr lang="en-US" sz="2300" b="1" dirty="0" smtClean="0">
                <a:latin typeface="Times" pitchFamily="18" charset="0"/>
                <a:cs typeface="B Nazanin" pitchFamily="2" charset="-78"/>
              </a:rPr>
              <a:t> for </a:t>
            </a:r>
            <a:r>
              <a:rPr lang="en-US" sz="2300" b="1" dirty="0">
                <a:latin typeface="Times" pitchFamily="18" charset="0"/>
                <a:cs typeface="B Nazanin" pitchFamily="2" charset="-78"/>
              </a:rPr>
              <a:t>MV &amp; </a:t>
            </a:r>
            <a:r>
              <a:rPr lang="en-US" sz="2300" b="1" dirty="0" smtClean="0">
                <a:latin typeface="Times" pitchFamily="18" charset="0"/>
                <a:cs typeface="B Nazanin" pitchFamily="2" charset="-78"/>
              </a:rPr>
              <a:t>HV) </a:t>
            </a:r>
            <a:endParaRPr lang="fa-IR" sz="2300" b="1" dirty="0">
              <a:latin typeface="Times" pitchFamily="18" charset="0"/>
              <a:cs typeface="B Nazanin" pitchFamily="2" charset="-78"/>
            </a:endParaRPr>
          </a:p>
          <a:p>
            <a:pPr marL="109728" indent="0" algn="r" rtl="1">
              <a:lnSpc>
                <a:spcPct val="120000"/>
              </a:lnSpc>
              <a:buNone/>
            </a:pPr>
            <a:r>
              <a:rPr lang="fa-IR" sz="2300" smtClean="0">
                <a:solidFill>
                  <a:srgbClr val="FF0000"/>
                </a:solidFill>
                <a:latin typeface="Times" pitchFamily="18" charset="0"/>
                <a:cs typeface="B Nazanin" pitchFamily="2" charset="-78"/>
              </a:rPr>
              <a:t>این آزمون مطابق </a:t>
            </a:r>
            <a:endParaRPr lang="fa-IR" sz="2300" dirty="0" smtClean="0">
              <a:solidFill>
                <a:srgbClr val="FF0000"/>
              </a:solidFill>
              <a:latin typeface="Times" pitchFamily="18" charset="0"/>
              <a:cs typeface="B Nazanin" pitchFamily="2" charset="-78"/>
            </a:endParaRPr>
          </a:p>
        </p:txBody>
      </p:sp>
      <p:sp>
        <p:nvSpPr>
          <p:cNvPr id="3" name="Title 2"/>
          <p:cNvSpPr>
            <a:spLocks noGrp="1"/>
          </p:cNvSpPr>
          <p:nvPr>
            <p:ph type="title"/>
          </p:nvPr>
        </p:nvSpPr>
        <p:spPr>
          <a:xfrm>
            <a:off x="6095376" y="1124744"/>
            <a:ext cx="2265009" cy="523220"/>
          </a:xfrm>
          <a:noFill/>
        </p:spPr>
        <p:txBody>
          <a:bodyPr vert="horz" wrap="square" rtlCol="1" anchor="ctr">
            <a:spAutoFit/>
            <a:scene3d>
              <a:camera prst="orthographicFront"/>
              <a:lightRig rig="soft" dir="t"/>
            </a:scene3d>
            <a:sp3d prstMaterial="softEdge">
              <a:bevelT w="25400" h="25400"/>
            </a:sp3d>
          </a:bodyPr>
          <a:lstStyle/>
          <a:p>
            <a:pPr marL="457200" indent="-457200" algn="r" rtl="1">
              <a:buFont typeface="Wingdings" pitchFamily="2" charset="2"/>
              <a:buChar char="ü"/>
            </a:pPr>
            <a:r>
              <a:rPr lang="fa-IR" sz="2800" dirty="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4" name="Title 2"/>
          <p:cNvSpPr txBox="1">
            <a:spLocks/>
          </p:cNvSpPr>
          <p:nvPr/>
        </p:nvSpPr>
        <p:spPr>
          <a:xfrm>
            <a:off x="5350073"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5" name="Title 2"/>
          <p:cNvSpPr txBox="1">
            <a:spLocks/>
          </p:cNvSpPr>
          <p:nvPr/>
        </p:nvSpPr>
        <p:spPr>
          <a:xfrm>
            <a:off x="4788024" y="539969"/>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374401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1000"/>
                                        <p:tgtEl>
                                          <p:spTgt spid="2">
                                            <p:txEl>
                                              <p:pRg st="9" end="9"/>
                                            </p:txEl>
                                          </p:spTgt>
                                        </p:tgtEl>
                                      </p:cBhvr>
                                    </p:animEffect>
                                    <p:anim calcmode="lin" valueType="num">
                                      <p:cBhvr>
                                        <p:cTn id="7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down)">
                                      <p:cBhvr>
                                        <p:cTn id="77" dur="580">
                                          <p:stCondLst>
                                            <p:cond delay="0"/>
                                          </p:stCondLst>
                                        </p:cTn>
                                        <p:tgtEl>
                                          <p:spTgt spid="5"/>
                                        </p:tgtEl>
                                      </p:cBhvr>
                                    </p:animEffect>
                                    <p:anim calcmode="lin" valueType="num">
                                      <p:cBhvr>
                                        <p:cTn id="7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3" dur="26">
                                          <p:stCondLst>
                                            <p:cond delay="650"/>
                                          </p:stCondLst>
                                        </p:cTn>
                                        <p:tgtEl>
                                          <p:spTgt spid="5"/>
                                        </p:tgtEl>
                                      </p:cBhvr>
                                      <p:to x="100000" y="60000"/>
                                    </p:animScale>
                                    <p:animScale>
                                      <p:cBhvr>
                                        <p:cTn id="84" dur="166" decel="50000">
                                          <p:stCondLst>
                                            <p:cond delay="676"/>
                                          </p:stCondLst>
                                        </p:cTn>
                                        <p:tgtEl>
                                          <p:spTgt spid="5"/>
                                        </p:tgtEl>
                                      </p:cBhvr>
                                      <p:to x="100000" y="100000"/>
                                    </p:animScale>
                                    <p:animScale>
                                      <p:cBhvr>
                                        <p:cTn id="85" dur="26">
                                          <p:stCondLst>
                                            <p:cond delay="1312"/>
                                          </p:stCondLst>
                                        </p:cTn>
                                        <p:tgtEl>
                                          <p:spTgt spid="5"/>
                                        </p:tgtEl>
                                      </p:cBhvr>
                                      <p:to x="100000" y="80000"/>
                                    </p:animScale>
                                    <p:animScale>
                                      <p:cBhvr>
                                        <p:cTn id="86" dur="166" decel="50000">
                                          <p:stCondLst>
                                            <p:cond delay="1338"/>
                                          </p:stCondLst>
                                        </p:cTn>
                                        <p:tgtEl>
                                          <p:spTgt spid="5"/>
                                        </p:tgtEl>
                                      </p:cBhvr>
                                      <p:to x="100000" y="100000"/>
                                    </p:animScale>
                                    <p:animScale>
                                      <p:cBhvr>
                                        <p:cTn id="87" dur="26">
                                          <p:stCondLst>
                                            <p:cond delay="1642"/>
                                          </p:stCondLst>
                                        </p:cTn>
                                        <p:tgtEl>
                                          <p:spTgt spid="5"/>
                                        </p:tgtEl>
                                      </p:cBhvr>
                                      <p:to x="100000" y="90000"/>
                                    </p:animScale>
                                    <p:animScale>
                                      <p:cBhvr>
                                        <p:cTn id="88" dur="166" decel="50000">
                                          <p:stCondLst>
                                            <p:cond delay="1668"/>
                                          </p:stCondLst>
                                        </p:cTn>
                                        <p:tgtEl>
                                          <p:spTgt spid="5"/>
                                        </p:tgtEl>
                                      </p:cBhvr>
                                      <p:to x="100000" y="100000"/>
                                    </p:animScale>
                                    <p:animScale>
                                      <p:cBhvr>
                                        <p:cTn id="89" dur="26">
                                          <p:stCondLst>
                                            <p:cond delay="1808"/>
                                          </p:stCondLst>
                                        </p:cTn>
                                        <p:tgtEl>
                                          <p:spTgt spid="5"/>
                                        </p:tgtEl>
                                      </p:cBhvr>
                                      <p:to x="100000" y="95000"/>
                                    </p:animScale>
                                    <p:animScale>
                                      <p:cBhvr>
                                        <p:cTn id="9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628800"/>
            <a:ext cx="8229600" cy="4536504"/>
          </a:xfrm>
        </p:spPr>
        <p:txBody>
          <a:bodyPr>
            <a:normAutofit fontScale="70000" lnSpcReduction="20000"/>
          </a:bodyPr>
          <a:lstStyle/>
          <a:p>
            <a:pPr algn="r" rtl="1">
              <a:lnSpc>
                <a:spcPct val="170000"/>
              </a:lnSpc>
              <a:buFont typeface="Wingdings" panose="05000000000000000000" pitchFamily="2" charset="2"/>
              <a:buChar char="v"/>
            </a:pPr>
            <a:r>
              <a:rPr lang="fa-IR" sz="3400" b="1" dirty="0">
                <a:latin typeface="Times New Roman" panose="02020603050405020304" pitchFamily="18" charset="0"/>
                <a:cs typeface="B Nazanin" panose="00000400000000000000" pitchFamily="2" charset="-78"/>
              </a:rPr>
              <a:t>آزمون هاي نمونه اي </a:t>
            </a:r>
            <a:r>
              <a:rPr lang="en-US" sz="3400" b="1" dirty="0">
                <a:latin typeface="Times New Roman" panose="02020603050405020304" pitchFamily="18" charset="0"/>
                <a:cs typeface="B Nazanin" panose="00000400000000000000" pitchFamily="2" charset="-78"/>
              </a:rPr>
              <a:t>(Sample test)</a:t>
            </a:r>
            <a:r>
              <a:rPr lang="fa-IR" sz="3400" b="1" dirty="0">
                <a:latin typeface="Times New Roman" panose="02020603050405020304" pitchFamily="18" charset="0"/>
                <a:cs typeface="B Nazanin" panose="00000400000000000000" pitchFamily="2" charset="-78"/>
              </a:rPr>
              <a:t> </a:t>
            </a:r>
            <a:r>
              <a:rPr lang="fa-IR" sz="3400" b="1" dirty="0" smtClean="0">
                <a:latin typeface="Times New Roman" panose="02020603050405020304" pitchFamily="18" charset="0"/>
                <a:cs typeface="B Nazanin" panose="00000400000000000000" pitchFamily="2" charset="-78"/>
              </a:rPr>
              <a:t>:</a:t>
            </a:r>
            <a:endParaRPr lang="en-US" sz="3400" b="1" dirty="0" smtClean="0">
              <a:latin typeface="Times New Roman" panose="02020603050405020304" pitchFamily="18" charset="0"/>
              <a:cs typeface="B Nazanin" panose="00000400000000000000" pitchFamily="2" charset="-78"/>
            </a:endParaRPr>
          </a:p>
          <a:p>
            <a:pPr marL="109728" indent="0" algn="r" rtl="1">
              <a:lnSpc>
                <a:spcPct val="170000"/>
              </a:lnSpc>
              <a:buNone/>
            </a:pPr>
            <a:r>
              <a:rPr lang="fa-IR" dirty="0" smtClean="0">
                <a:latin typeface="Times New Roman" panose="02020603050405020304" pitchFamily="18" charset="0"/>
                <a:cs typeface="B Nazanin" panose="00000400000000000000" pitchFamily="2" charset="-78"/>
              </a:rPr>
              <a:t> از </a:t>
            </a:r>
            <a:r>
              <a:rPr lang="fa-IR" dirty="0">
                <a:latin typeface="Times New Roman" panose="02020603050405020304" pitchFamily="18" charset="0"/>
                <a:cs typeface="B Nazanin" panose="00000400000000000000" pitchFamily="2" charset="-78"/>
              </a:rPr>
              <a:t>هر بچ توليدي يك نمونه انتخاب و </a:t>
            </a:r>
            <a:r>
              <a:rPr lang="fa-IR" dirty="0" smtClean="0">
                <a:latin typeface="Times New Roman" panose="02020603050405020304" pitchFamily="18" charset="0"/>
                <a:cs typeface="B Nazanin" panose="00000400000000000000" pitchFamily="2" charset="-78"/>
              </a:rPr>
              <a:t>آزمون های ذیل روي </a:t>
            </a:r>
            <a:r>
              <a:rPr lang="fa-IR" dirty="0">
                <a:latin typeface="Times New Roman" panose="02020603050405020304" pitchFamily="18" charset="0"/>
                <a:cs typeface="B Nazanin" panose="00000400000000000000" pitchFamily="2" charset="-78"/>
              </a:rPr>
              <a:t>آن انجام مي شود</a:t>
            </a:r>
            <a:r>
              <a:rPr lang="fa-IR" dirty="0" smtClean="0">
                <a:latin typeface="Times New Roman" panose="02020603050405020304" pitchFamily="18" charset="0"/>
                <a:cs typeface="B Nazanin" panose="00000400000000000000" pitchFamily="2" charset="-78"/>
              </a:rPr>
              <a:t>.</a:t>
            </a:r>
          </a:p>
          <a:p>
            <a:pPr algn="r" rtl="1">
              <a:lnSpc>
                <a:spcPct val="170000"/>
              </a:lnSpc>
            </a:pPr>
            <a:r>
              <a:rPr lang="fa-IR" b="1" dirty="0" smtClean="0">
                <a:latin typeface="Times New Roman" panose="02020603050405020304" pitchFamily="18" charset="0"/>
                <a:cs typeface="B Nazanin" panose="00000400000000000000" pitchFamily="2" charset="-78"/>
              </a:rPr>
              <a:t>بازرسی هادی   </a:t>
            </a:r>
            <a:r>
              <a:rPr lang="en-US" b="1" dirty="0">
                <a:latin typeface="Times New Roman" panose="02020603050405020304" pitchFamily="18" charset="0"/>
                <a:cs typeface="B Nazanin" panose="00000400000000000000" pitchFamily="2" charset="-78"/>
              </a:rPr>
              <a:t>(Conductor </a:t>
            </a:r>
            <a:r>
              <a:rPr lang="en-US" b="1" dirty="0" smtClean="0">
                <a:latin typeface="Times New Roman" panose="02020603050405020304" pitchFamily="18" charset="0"/>
                <a:cs typeface="B Nazanin" panose="00000400000000000000" pitchFamily="2" charset="-78"/>
              </a:rPr>
              <a:t>examination)</a:t>
            </a:r>
            <a:r>
              <a:rPr lang="fa-IR" b="1" dirty="0" smtClean="0">
                <a:latin typeface="Times New Roman" panose="02020603050405020304" pitchFamily="18" charset="0"/>
                <a:cs typeface="B Nazanin" panose="00000400000000000000" pitchFamily="2" charset="-78"/>
              </a:rPr>
              <a:t> </a:t>
            </a:r>
          </a:p>
          <a:p>
            <a:pPr marL="109728" indent="0" algn="r" rtl="1">
              <a:lnSpc>
                <a:spcPct val="170000"/>
              </a:lnSpc>
              <a:buNone/>
            </a:pPr>
            <a:r>
              <a:rPr lang="fa-IR" dirty="0" smtClean="0">
                <a:latin typeface="Times New Roman" panose="02020603050405020304" pitchFamily="18" charset="0"/>
                <a:cs typeface="B Nazanin" panose="00000400000000000000" pitchFamily="2" charset="-78"/>
              </a:rPr>
              <a:t>هادی ها می بایست از نظر قطر رشته ، تعداد ، وزن متریک ، قطر نهایی و شکل ظاهری بررسی گردند.</a:t>
            </a:r>
          </a:p>
          <a:p>
            <a:pPr algn="r" rtl="1">
              <a:lnSpc>
                <a:spcPct val="120000"/>
              </a:lnSpc>
              <a:spcBef>
                <a:spcPts val="0"/>
              </a:spcBef>
            </a:pPr>
            <a:r>
              <a:rPr lang="fa-IR" b="1" dirty="0" smtClean="0">
                <a:latin typeface="Times New Roman" panose="02020603050405020304" pitchFamily="18" charset="0"/>
                <a:cs typeface="B Nazanin" panose="00000400000000000000" pitchFamily="2" charset="-78"/>
              </a:rPr>
              <a:t>آزمون </a:t>
            </a:r>
            <a:r>
              <a:rPr lang="fa-IR" b="1" dirty="0">
                <a:latin typeface="Times New Roman" panose="02020603050405020304" pitchFamily="18" charset="0"/>
                <a:cs typeface="B Nazanin" panose="00000400000000000000" pitchFamily="2" charset="-78"/>
              </a:rPr>
              <a:t>اندازه گیری ضخامت عایق و پوشش های غیر فلزی و پوشش </a:t>
            </a:r>
            <a:r>
              <a:rPr lang="fa-IR" b="1" dirty="0" smtClean="0">
                <a:latin typeface="Times New Roman" panose="02020603050405020304" pitchFamily="18" charset="0"/>
                <a:cs typeface="B Nazanin" panose="00000400000000000000" pitchFamily="2" charset="-78"/>
              </a:rPr>
              <a:t>سرب </a:t>
            </a:r>
            <a:r>
              <a:rPr lang="en-US" b="1" dirty="0" smtClean="0">
                <a:latin typeface="Times New Roman" panose="02020603050405020304" pitchFamily="18" charset="0"/>
                <a:cs typeface="B Nazanin" panose="00000400000000000000" pitchFamily="2" charset="-78"/>
              </a:rPr>
              <a:t>(</a:t>
            </a:r>
            <a:r>
              <a:rPr lang="en-US" sz="2400" b="1" dirty="0">
                <a:latin typeface="Times New Roman" panose="02020603050405020304" pitchFamily="18" charset="0"/>
                <a:cs typeface="B Nazanin" panose="00000400000000000000" pitchFamily="2" charset="-78"/>
              </a:rPr>
              <a:t>Measurement of thickness of insulation and non-metallic sheaths and lead </a:t>
            </a:r>
            <a:r>
              <a:rPr lang="en-US" sz="2400" b="1" dirty="0" smtClean="0">
                <a:latin typeface="Times New Roman" panose="02020603050405020304" pitchFamily="18" charset="0"/>
                <a:cs typeface="B Nazanin" panose="00000400000000000000" pitchFamily="2" charset="-78"/>
              </a:rPr>
              <a:t>sheath</a:t>
            </a:r>
            <a:r>
              <a:rPr lang="en-US" b="1" dirty="0" smtClean="0">
                <a:latin typeface="Times New Roman" panose="02020603050405020304" pitchFamily="18" charset="0"/>
                <a:cs typeface="B Nazanin" panose="00000400000000000000" pitchFamily="2" charset="-78"/>
              </a:rPr>
              <a:t>)</a:t>
            </a:r>
          </a:p>
          <a:p>
            <a:pPr marL="109728" indent="0" algn="r" rtl="1">
              <a:lnSpc>
                <a:spcPct val="120000"/>
              </a:lnSpc>
              <a:spcBef>
                <a:spcPts val="0"/>
              </a:spcBef>
              <a:buNone/>
            </a:pPr>
            <a:r>
              <a:rPr lang="fa-IR" dirty="0" smtClean="0">
                <a:latin typeface="Times New Roman" panose="02020603050405020304" pitchFamily="18" charset="0"/>
                <a:cs typeface="B Nazanin" panose="00000400000000000000" pitchFamily="2" charset="-78"/>
              </a:rPr>
              <a:t>از یک قطعه به طول دو متر سه نمونه نازک تهیه می شود، از هر نمونه 6 نقطه با زاویه 60 درجه اندازه گیری می شود و میانگین 18 نقطه محاسبه می گردد. که نباید از مقادیر داده شده در استاندارد های </a:t>
            </a:r>
            <a:r>
              <a:rPr lang="en-US" dirty="0" smtClean="0">
                <a:latin typeface="Times New Roman" panose="02020603050405020304" pitchFamily="18" charset="0"/>
                <a:cs typeface="B Nazanin" panose="00000400000000000000" pitchFamily="2" charset="-78"/>
              </a:rPr>
              <a:t>ISIRI 3569-1,2 </a:t>
            </a:r>
            <a:r>
              <a:rPr lang="fa-IR" dirty="0" smtClean="0">
                <a:latin typeface="Times New Roman" panose="02020603050405020304" pitchFamily="18" charset="0"/>
                <a:cs typeface="B Nazanin" panose="00000400000000000000" pitchFamily="2" charset="-78"/>
              </a:rPr>
              <a:t> و </a:t>
            </a:r>
            <a:r>
              <a:rPr lang="en-US" dirty="0" smtClean="0">
                <a:latin typeface="Times New Roman" panose="02020603050405020304" pitchFamily="18" charset="0"/>
                <a:cs typeface="B Nazanin" panose="00000400000000000000" pitchFamily="2" charset="-78"/>
              </a:rPr>
              <a:t>ISIRI 607</a:t>
            </a:r>
            <a:r>
              <a:rPr lang="fa-IR" dirty="0" smtClean="0">
                <a:latin typeface="Times New Roman" panose="02020603050405020304" pitchFamily="18" charset="0"/>
                <a:cs typeface="B Nazanin" panose="00000400000000000000" pitchFamily="2" charset="-78"/>
              </a:rPr>
              <a:t> کمتر باشد.</a:t>
            </a:r>
            <a:endParaRPr lang="en-US" dirty="0">
              <a:latin typeface="Times New Roman" panose="02020603050405020304" pitchFamily="18" charset="0"/>
              <a:cs typeface="B Nazanin" panose="00000400000000000000" pitchFamily="2" charset="-78"/>
            </a:endParaRPr>
          </a:p>
        </p:txBody>
      </p:sp>
      <p:sp>
        <p:nvSpPr>
          <p:cNvPr id="7" name="Title 2"/>
          <p:cNvSpPr>
            <a:spLocks noGrp="1"/>
          </p:cNvSpPr>
          <p:nvPr>
            <p:ph type="title"/>
          </p:nvPr>
        </p:nvSpPr>
        <p:spPr>
          <a:xfrm>
            <a:off x="6095376" y="1124744"/>
            <a:ext cx="2265009" cy="523220"/>
          </a:xfrm>
          <a:noFill/>
        </p:spPr>
        <p:txBody>
          <a:bodyPr vert="horz" wrap="square" rtlCol="1" anchor="ctr">
            <a:spAutoFit/>
            <a:scene3d>
              <a:camera prst="orthographicFront"/>
              <a:lightRig rig="soft" dir="t"/>
            </a:scene3d>
            <a:sp3d prstMaterial="softEdge">
              <a:bevelT w="25400" h="25400"/>
            </a:sp3d>
          </a:bodyPr>
          <a:lstStyle/>
          <a:p>
            <a:pPr marL="457200" indent="-457200" algn="r" rtl="1">
              <a:buFont typeface="Wingdings" pitchFamily="2" charset="2"/>
              <a:buChar char="ü"/>
            </a:pPr>
            <a:r>
              <a:rPr lang="fa-IR" sz="2800" dirty="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8" name="Title 2"/>
          <p:cNvSpPr txBox="1">
            <a:spLocks/>
          </p:cNvSpPr>
          <p:nvPr/>
        </p:nvSpPr>
        <p:spPr>
          <a:xfrm>
            <a:off x="5350073"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9"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42468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80">
                                          <p:stCondLst>
                                            <p:cond delay="0"/>
                                          </p:stCondLst>
                                        </p:cTn>
                                        <p:tgtEl>
                                          <p:spTgt spid="9"/>
                                        </p:tgtEl>
                                      </p:cBhvr>
                                    </p:animEffect>
                                    <p:anim calcmode="lin" valueType="num">
                                      <p:cBhvr>
                                        <p:cTn id="5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2" dur="26">
                                          <p:stCondLst>
                                            <p:cond delay="650"/>
                                          </p:stCondLst>
                                        </p:cTn>
                                        <p:tgtEl>
                                          <p:spTgt spid="9"/>
                                        </p:tgtEl>
                                      </p:cBhvr>
                                      <p:to x="100000" y="60000"/>
                                    </p:animScale>
                                    <p:animScale>
                                      <p:cBhvr>
                                        <p:cTn id="63" dur="166" decel="50000">
                                          <p:stCondLst>
                                            <p:cond delay="676"/>
                                          </p:stCondLst>
                                        </p:cTn>
                                        <p:tgtEl>
                                          <p:spTgt spid="9"/>
                                        </p:tgtEl>
                                      </p:cBhvr>
                                      <p:to x="100000" y="100000"/>
                                    </p:animScale>
                                    <p:animScale>
                                      <p:cBhvr>
                                        <p:cTn id="64" dur="26">
                                          <p:stCondLst>
                                            <p:cond delay="1312"/>
                                          </p:stCondLst>
                                        </p:cTn>
                                        <p:tgtEl>
                                          <p:spTgt spid="9"/>
                                        </p:tgtEl>
                                      </p:cBhvr>
                                      <p:to x="100000" y="80000"/>
                                    </p:animScale>
                                    <p:animScale>
                                      <p:cBhvr>
                                        <p:cTn id="65" dur="166" decel="50000">
                                          <p:stCondLst>
                                            <p:cond delay="1338"/>
                                          </p:stCondLst>
                                        </p:cTn>
                                        <p:tgtEl>
                                          <p:spTgt spid="9"/>
                                        </p:tgtEl>
                                      </p:cBhvr>
                                      <p:to x="100000" y="100000"/>
                                    </p:animScale>
                                    <p:animScale>
                                      <p:cBhvr>
                                        <p:cTn id="66" dur="26">
                                          <p:stCondLst>
                                            <p:cond delay="1642"/>
                                          </p:stCondLst>
                                        </p:cTn>
                                        <p:tgtEl>
                                          <p:spTgt spid="9"/>
                                        </p:tgtEl>
                                      </p:cBhvr>
                                      <p:to x="100000" y="90000"/>
                                    </p:animScale>
                                    <p:animScale>
                                      <p:cBhvr>
                                        <p:cTn id="67" dur="166" decel="50000">
                                          <p:stCondLst>
                                            <p:cond delay="1668"/>
                                          </p:stCondLst>
                                        </p:cTn>
                                        <p:tgtEl>
                                          <p:spTgt spid="9"/>
                                        </p:tgtEl>
                                      </p:cBhvr>
                                      <p:to x="100000" y="100000"/>
                                    </p:animScale>
                                    <p:animScale>
                                      <p:cBhvr>
                                        <p:cTn id="68" dur="26">
                                          <p:stCondLst>
                                            <p:cond delay="1808"/>
                                          </p:stCondLst>
                                        </p:cTn>
                                        <p:tgtEl>
                                          <p:spTgt spid="9"/>
                                        </p:tgtEl>
                                      </p:cBhvr>
                                      <p:to x="100000" y="95000"/>
                                    </p:animScale>
                                    <p:animScale>
                                      <p:cBhvr>
                                        <p:cTn id="6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7965"/>
            <a:ext cx="8229600" cy="4013284"/>
          </a:xfrm>
        </p:spPr>
        <p:txBody>
          <a:bodyPr>
            <a:normAutofit fontScale="70000" lnSpcReduction="20000"/>
          </a:bodyPr>
          <a:lstStyle/>
          <a:p>
            <a:pPr marL="594360" indent="-457200" algn="r" rtl="1">
              <a:lnSpc>
                <a:spcPct val="170000"/>
              </a:lnSpc>
            </a:pPr>
            <a:r>
              <a:rPr lang="fa-IR" sz="2600" b="1" dirty="0">
                <a:latin typeface="Times New Roman" panose="02020603050405020304" pitchFamily="18" charset="0"/>
                <a:cs typeface="B Nazanin" panose="00000400000000000000" pitchFamily="2" charset="-78"/>
              </a:rPr>
              <a:t>اندازه گیری سیم و نوار آرمور </a:t>
            </a:r>
            <a:r>
              <a:rPr lang="en-US" sz="2600" b="1" dirty="0">
                <a:latin typeface="Times New Roman" panose="02020603050405020304" pitchFamily="18" charset="0"/>
                <a:cs typeface="B Nazanin" panose="00000400000000000000" pitchFamily="2" charset="-78"/>
              </a:rPr>
              <a:t>(Measurement of armor wires and tapes)</a:t>
            </a:r>
          </a:p>
          <a:p>
            <a:pPr marL="137160" indent="0" algn="r" rtl="1">
              <a:lnSpc>
                <a:spcPct val="170000"/>
              </a:lnSpc>
              <a:buNone/>
            </a:pPr>
            <a:r>
              <a:rPr lang="fa-IR" sz="2600" dirty="0">
                <a:latin typeface="Times New Roman" panose="02020603050405020304" pitchFamily="18" charset="0"/>
                <a:cs typeface="B Nazanin" panose="00000400000000000000" pitchFamily="2" charset="-78"/>
              </a:rPr>
              <a:t>سیم و نوار آرمور از نظر ابعادی (قطر و عرض) بررسی می گردند که نتایج می بایست مطابق طرح کیفی باشد.</a:t>
            </a:r>
          </a:p>
          <a:p>
            <a:pPr marL="594360" indent="-457200" algn="r" rtl="1">
              <a:lnSpc>
                <a:spcPct val="170000"/>
              </a:lnSpc>
            </a:pPr>
            <a:r>
              <a:rPr lang="fa-IR" sz="2600" b="1" dirty="0">
                <a:latin typeface="Times New Roman" panose="02020603050405020304" pitchFamily="18" charset="0"/>
                <a:cs typeface="B Nazanin" panose="00000400000000000000" pitchFamily="2" charset="-78"/>
              </a:rPr>
              <a:t>اندازه گیری قطر نهایی </a:t>
            </a:r>
            <a:r>
              <a:rPr lang="en-US" sz="2600" b="1" dirty="0">
                <a:latin typeface="Times New Roman" panose="02020603050405020304" pitchFamily="18" charset="0"/>
                <a:cs typeface="B Nazanin" panose="00000400000000000000" pitchFamily="2" charset="-78"/>
              </a:rPr>
              <a:t>(Measurement of external diameter)</a:t>
            </a:r>
          </a:p>
          <a:p>
            <a:pPr marL="137160" indent="0" algn="r" rtl="1">
              <a:lnSpc>
                <a:spcPct val="170000"/>
              </a:lnSpc>
              <a:buNone/>
            </a:pPr>
            <a:r>
              <a:rPr lang="fa-IR" sz="2600" dirty="0">
                <a:latin typeface="Times New Roman" panose="02020603050405020304" pitchFamily="18" charset="0"/>
                <a:cs typeface="B Nazanin" panose="00000400000000000000" pitchFamily="2" charset="-78"/>
              </a:rPr>
              <a:t>برای اندازه گیری قطر نهایی از سه نقطه بصورت عمود برهم انجام می شود که مقادیر آن می بایست  مطابق با استاندارد های مربوطه باشد.</a:t>
            </a:r>
            <a:endParaRPr lang="en-US" sz="2600" dirty="0">
              <a:latin typeface="Times New Roman" panose="02020603050405020304" pitchFamily="18" charset="0"/>
              <a:cs typeface="B Nazanin" panose="00000400000000000000" pitchFamily="2" charset="-78"/>
            </a:endParaRPr>
          </a:p>
          <a:p>
            <a:pPr algn="r" rtl="1"/>
            <a:r>
              <a:rPr lang="fa-IR" sz="2600" b="1" dirty="0">
                <a:latin typeface="Times New Roman" panose="02020603050405020304" pitchFamily="18" charset="0"/>
                <a:cs typeface="B Nazanin" panose="00000400000000000000" pitchFamily="2" charset="-78"/>
              </a:rPr>
              <a:t>آزمون گرماسختی برای عایق های </a:t>
            </a:r>
            <a:r>
              <a:rPr lang="en-US" sz="2600" b="1" dirty="0">
                <a:latin typeface="Times New Roman" panose="02020603050405020304" pitchFamily="18" charset="0"/>
                <a:cs typeface="B Nazanin" panose="00000400000000000000" pitchFamily="2" charset="-78"/>
              </a:rPr>
              <a:t>EPR </a:t>
            </a:r>
            <a:r>
              <a:rPr lang="fa-IR" sz="2600" b="1" dirty="0">
                <a:latin typeface="Times New Roman" panose="02020603050405020304" pitchFamily="18" charset="0"/>
                <a:cs typeface="B Nazanin" panose="00000400000000000000" pitchFamily="2" charset="-78"/>
              </a:rPr>
              <a:t> و </a:t>
            </a:r>
            <a:r>
              <a:rPr lang="en-US" sz="2600" b="1" dirty="0">
                <a:latin typeface="Times New Roman" panose="02020603050405020304" pitchFamily="18" charset="0"/>
                <a:cs typeface="B Nazanin" panose="00000400000000000000" pitchFamily="2" charset="-78"/>
              </a:rPr>
              <a:t> HEPR</a:t>
            </a:r>
            <a:r>
              <a:rPr lang="fa-IR" sz="2600" b="1" dirty="0">
                <a:latin typeface="Times New Roman" panose="02020603050405020304" pitchFamily="18" charset="0"/>
                <a:cs typeface="B Nazanin" panose="00000400000000000000" pitchFamily="2" charset="-78"/>
              </a:rPr>
              <a:t>و </a:t>
            </a:r>
            <a:r>
              <a:rPr lang="en-US" sz="2600" b="1" dirty="0">
                <a:latin typeface="Times New Roman" panose="02020603050405020304" pitchFamily="18" charset="0"/>
                <a:cs typeface="B Nazanin" panose="00000400000000000000" pitchFamily="2" charset="-78"/>
              </a:rPr>
              <a:t>XLPE</a:t>
            </a:r>
            <a:r>
              <a:rPr lang="fa-IR" sz="2600" b="1" dirty="0">
                <a:latin typeface="Times New Roman" panose="02020603050405020304" pitchFamily="18" charset="0"/>
                <a:cs typeface="B Nazanin" panose="00000400000000000000" pitchFamily="2" charset="-78"/>
              </a:rPr>
              <a:t> و پوشش های کشسان </a:t>
            </a:r>
            <a:r>
              <a:rPr lang="en-US" sz="2600" b="1" dirty="0">
                <a:latin typeface="Times New Roman" panose="02020603050405020304" pitchFamily="18" charset="0"/>
                <a:cs typeface="B Nazanin" panose="00000400000000000000" pitchFamily="2" charset="-78"/>
              </a:rPr>
              <a:t>(Hot set test for EPR, HEPR and XLPE insulations and elastomeric sheaths)</a:t>
            </a:r>
            <a:endParaRPr lang="fa-IR" sz="2600" b="1" dirty="0">
              <a:latin typeface="Times New Roman" panose="02020603050405020304" pitchFamily="18" charset="0"/>
              <a:cs typeface="B Nazanin" panose="00000400000000000000" pitchFamily="2" charset="-78"/>
            </a:endParaRPr>
          </a:p>
          <a:p>
            <a:pPr marL="109728" indent="0" algn="r" rtl="1">
              <a:buNone/>
            </a:pPr>
            <a:r>
              <a:rPr lang="fa-IR" sz="2600" dirty="0">
                <a:latin typeface="Times New Roman" panose="02020603050405020304" pitchFamily="18" charset="0"/>
                <a:cs typeface="B Nazanin" panose="00000400000000000000" pitchFamily="2" charset="-78"/>
              </a:rPr>
              <a:t>نمونه </a:t>
            </a:r>
            <a:r>
              <a:rPr lang="fa-IR" sz="2600" dirty="0" smtClean="0">
                <a:latin typeface="Times New Roman" panose="02020603050405020304" pitchFamily="18" charset="0"/>
                <a:cs typeface="B Nazanin" panose="00000400000000000000" pitchFamily="2" charset="-78"/>
              </a:rPr>
              <a:t>برداری از عایق ها جهت آزمون </a:t>
            </a:r>
            <a:r>
              <a:rPr lang="fa-IR" sz="2600" dirty="0">
                <a:latin typeface="Times New Roman" panose="02020603050405020304" pitchFamily="18" charset="0"/>
                <a:cs typeface="B Nazanin" panose="00000400000000000000" pitchFamily="2" charset="-78"/>
              </a:rPr>
              <a:t>به دو صورت لوله ای و دمبل فرم صورت می گیرد که وزنه اعمالی به آنها مطابق با استاندارد محاسبه می گردد. نمونه همراه با </a:t>
            </a:r>
            <a:r>
              <a:rPr lang="fa-IR" sz="2600" dirty="0" smtClean="0">
                <a:latin typeface="Times New Roman" panose="02020603050405020304" pitchFamily="18" charset="0"/>
                <a:cs typeface="B Nazanin" panose="00000400000000000000" pitchFamily="2" charset="-78"/>
              </a:rPr>
              <a:t>وزنه </a:t>
            </a:r>
            <a:r>
              <a:rPr lang="fa-IR" sz="2600" dirty="0">
                <a:latin typeface="Times New Roman" panose="02020603050405020304" pitchFamily="18" charset="0"/>
                <a:cs typeface="B Nazanin" panose="00000400000000000000" pitchFamily="2" charset="-78"/>
              </a:rPr>
              <a:t>به </a:t>
            </a:r>
            <a:r>
              <a:rPr lang="fa-IR" sz="2600" dirty="0" smtClean="0">
                <a:latin typeface="Times New Roman" panose="02020603050405020304" pitchFamily="18" charset="0"/>
                <a:cs typeface="B Nazanin" panose="00000400000000000000" pitchFamily="2" charset="-78"/>
              </a:rPr>
              <a:t>مدت </a:t>
            </a:r>
            <a:r>
              <a:rPr lang="fa-IR" sz="2600" dirty="0">
                <a:latin typeface="Times New Roman" panose="02020603050405020304" pitchFamily="18" charset="0"/>
                <a:cs typeface="B Nazanin" panose="00000400000000000000" pitchFamily="2" charset="-78"/>
              </a:rPr>
              <a:t>15 دقیقه در </a:t>
            </a:r>
            <a:r>
              <a:rPr lang="fa-IR" sz="2600" dirty="0" smtClean="0">
                <a:latin typeface="Times New Roman" panose="02020603050405020304" pitchFamily="18" charset="0"/>
                <a:cs typeface="B Nazanin" panose="00000400000000000000" pitchFamily="2" charset="-78"/>
              </a:rPr>
              <a:t>کوره ای </a:t>
            </a:r>
            <a:r>
              <a:rPr lang="fa-IR" sz="2600" dirty="0">
                <a:latin typeface="Times New Roman" panose="02020603050405020304" pitchFamily="18" charset="0"/>
                <a:cs typeface="B Nazanin" panose="00000400000000000000" pitchFamily="2" charset="-78"/>
              </a:rPr>
              <a:t>با دمای 200 </a:t>
            </a:r>
            <a:r>
              <a:rPr lang="fa-IR" sz="2600" dirty="0" smtClean="0">
                <a:latin typeface="Times New Roman" panose="02020603050405020304" pitchFamily="18" charset="0"/>
                <a:cs typeface="B Nazanin" panose="00000400000000000000" pitchFamily="2" charset="-78"/>
              </a:rPr>
              <a:t>درجه قرار </a:t>
            </a:r>
            <a:r>
              <a:rPr lang="fa-IR" sz="2600" dirty="0">
                <a:latin typeface="Times New Roman" panose="02020603050405020304" pitchFamily="18" charset="0"/>
                <a:cs typeface="B Nazanin" panose="00000400000000000000" pitchFamily="2" charset="-78"/>
              </a:rPr>
              <a:t>می گیرد. در این حالت میزان ازدیاد طول بدست می آید. سپس با برداشتن وزنه و قرار دادن نمونه به مدت 5 دقیقه در کوره میزان برگشت پذیری بدست میآید. میزان ازدیاد طول حداکثر 175% و میزان برگشت پذیری حداکثر 15 % می باشد</a:t>
            </a:r>
            <a:r>
              <a:rPr lang="fa-IR" sz="2600" dirty="0" smtClean="0">
                <a:latin typeface="Times New Roman" panose="02020603050405020304" pitchFamily="18" charset="0"/>
                <a:cs typeface="B Nazanin" panose="00000400000000000000" pitchFamily="2" charset="-78"/>
              </a:rPr>
              <a:t>.</a:t>
            </a:r>
            <a:endParaRPr lang="en-US" sz="2600" dirty="0">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0073"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74582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647964"/>
            <a:ext cx="8435280" cy="4805372"/>
          </a:xfrm>
        </p:spPr>
        <p:txBody>
          <a:bodyPr>
            <a:normAutofit fontScale="92500" lnSpcReduction="20000"/>
          </a:bodyPr>
          <a:lstStyle/>
          <a:p>
            <a:pPr marL="594360" indent="-457200" algn="r" rtl="1">
              <a:buFont typeface="Wingdings" panose="05000000000000000000" pitchFamily="2" charset="2"/>
              <a:buChar char="v"/>
            </a:pPr>
            <a:r>
              <a:rPr lang="fa-IR" b="1" dirty="0" smtClean="0">
                <a:latin typeface="Times New Roman" panose="02020603050405020304" pitchFamily="18" charset="0"/>
                <a:cs typeface="B Nazanin" panose="00000400000000000000" pitchFamily="2" charset="-78"/>
              </a:rPr>
              <a:t> آزمون های نوعی </a:t>
            </a:r>
            <a:r>
              <a:rPr lang="en-US" b="1" dirty="0" smtClean="0">
                <a:latin typeface="Times New Roman" panose="02020603050405020304" pitchFamily="18" charset="0"/>
                <a:cs typeface="B Nazanin" panose="00000400000000000000" pitchFamily="2" charset="-78"/>
              </a:rPr>
              <a:t>(Type tests)</a:t>
            </a:r>
            <a:r>
              <a:rPr lang="fa-IR" b="1" dirty="0" smtClean="0">
                <a:latin typeface="Times New Roman" panose="02020603050405020304" pitchFamily="18" charset="0"/>
                <a:cs typeface="B Nazanin" panose="00000400000000000000" pitchFamily="2" charset="-78"/>
              </a:rPr>
              <a:t> : </a:t>
            </a:r>
            <a:endParaRPr lang="en-US" b="1" dirty="0" smtClean="0">
              <a:latin typeface="Times New Roman" panose="02020603050405020304" pitchFamily="18" charset="0"/>
              <a:cs typeface="B Nazanin" panose="00000400000000000000" pitchFamily="2" charset="-78"/>
            </a:endParaRPr>
          </a:p>
          <a:p>
            <a:pPr marL="137160" indent="0" algn="r" rtl="1">
              <a:buNone/>
            </a:pPr>
            <a:r>
              <a:rPr lang="fa-IR" sz="2200" dirty="0" smtClean="0">
                <a:latin typeface="Times New Roman" panose="02020603050405020304" pitchFamily="18" charset="0"/>
                <a:cs typeface="B Nazanin" panose="00000400000000000000" pitchFamily="2" charset="-78"/>
              </a:rPr>
              <a:t>آزمونهایی که بصورت دوره ای انجام می شوند و به دو دسته تقسیم می شود :</a:t>
            </a:r>
          </a:p>
          <a:p>
            <a:pPr marL="480060" indent="-342900" algn="r" rtl="1"/>
            <a:r>
              <a:rPr lang="fa-IR" sz="2200" dirty="0" smtClean="0">
                <a:latin typeface="Times New Roman" panose="02020603050405020304" pitchFamily="18" charset="0"/>
                <a:cs typeface="B Nazanin" panose="00000400000000000000" pitchFamily="2" charset="-78"/>
              </a:rPr>
              <a:t>آزمون های نوعی الکتریکی </a:t>
            </a:r>
            <a:r>
              <a:rPr lang="en-US" sz="2200" dirty="0" smtClean="0">
                <a:latin typeface="Times New Roman" panose="02020603050405020304" pitchFamily="18" charset="0"/>
                <a:cs typeface="B Nazanin" panose="00000400000000000000" pitchFamily="2" charset="-78"/>
              </a:rPr>
              <a:t>Type tests, electrical</a:t>
            </a:r>
            <a:endParaRPr lang="fa-IR" sz="2200" dirty="0" smtClean="0">
              <a:latin typeface="Times New Roman" panose="02020603050405020304" pitchFamily="18" charset="0"/>
              <a:cs typeface="B Nazanin" panose="00000400000000000000" pitchFamily="2" charset="-78"/>
            </a:endParaRPr>
          </a:p>
          <a:p>
            <a:pPr marL="480060" indent="-342900" algn="r" rtl="1"/>
            <a:r>
              <a:rPr lang="fa-IR" sz="2200" dirty="0" smtClean="0">
                <a:latin typeface="Times New Roman" panose="02020603050405020304" pitchFamily="18" charset="0"/>
                <a:cs typeface="B Nazanin" panose="00000400000000000000" pitchFamily="2" charset="-78"/>
              </a:rPr>
              <a:t>آزمون های نوعی غیر الکتریکی </a:t>
            </a:r>
            <a:r>
              <a:rPr lang="en-US" sz="2200" dirty="0" smtClean="0">
                <a:latin typeface="Times New Roman" panose="02020603050405020304" pitchFamily="18" charset="0"/>
                <a:cs typeface="B Nazanin" panose="00000400000000000000" pitchFamily="2" charset="-78"/>
              </a:rPr>
              <a:t>Type tests, non-electrical</a:t>
            </a:r>
          </a:p>
          <a:p>
            <a:pPr marL="137160" indent="0" algn="r" rtl="1">
              <a:buNone/>
            </a:pPr>
            <a:endParaRPr lang="fa-IR" sz="2200" dirty="0" smtClean="0">
              <a:latin typeface="Times New Roman" panose="02020603050405020304" pitchFamily="18" charset="0"/>
              <a:cs typeface="B Nazanin" panose="00000400000000000000" pitchFamily="2" charset="-78"/>
            </a:endParaRPr>
          </a:p>
          <a:p>
            <a:pPr marL="137160" indent="0" algn="r" rtl="1">
              <a:buNone/>
            </a:pPr>
            <a:r>
              <a:rPr lang="fa-IR" sz="2200" dirty="0" smtClean="0">
                <a:latin typeface="Times New Roman" panose="02020603050405020304" pitchFamily="18" charset="0"/>
                <a:cs typeface="B Nazanin" panose="00000400000000000000" pitchFamily="2" charset="-78"/>
              </a:rPr>
              <a:t>1- </a:t>
            </a:r>
            <a:r>
              <a:rPr lang="fa-IR" sz="2200" dirty="0">
                <a:latin typeface="Times New Roman" panose="02020603050405020304" pitchFamily="18" charset="0"/>
                <a:cs typeface="B Nazanin" panose="00000400000000000000" pitchFamily="2" charset="-78"/>
              </a:rPr>
              <a:t>آزمون های نوعی </a:t>
            </a:r>
            <a:r>
              <a:rPr lang="fa-IR" sz="2200" dirty="0" smtClean="0">
                <a:latin typeface="Times New Roman" panose="02020603050405020304" pitchFamily="18" charset="0"/>
                <a:cs typeface="B Nazanin" panose="00000400000000000000" pitchFamily="2" charset="-78"/>
              </a:rPr>
              <a:t>الکتریکی جهت کابل های فشار ضعیف شامل موارد ذیل می باشد:</a:t>
            </a:r>
          </a:p>
          <a:p>
            <a:pPr marL="480060" indent="-342900" algn="r" rtl="1"/>
            <a:r>
              <a:rPr lang="fa-IR" sz="2200" b="1" dirty="0" smtClean="0">
                <a:latin typeface="Times New Roman" panose="02020603050405020304" pitchFamily="18" charset="0"/>
                <a:cs typeface="B Nazanin" panose="00000400000000000000" pitchFamily="2" charset="-78"/>
              </a:rPr>
              <a:t>اندازه گیری مقاومت عایقی در دمای محیط</a:t>
            </a:r>
            <a:r>
              <a:rPr lang="en-US" sz="2200" b="1" dirty="0" smtClean="0">
                <a:latin typeface="Times New Roman" panose="02020603050405020304" pitchFamily="18" charset="0"/>
                <a:cs typeface="B Nazanin" panose="00000400000000000000" pitchFamily="2" charset="-78"/>
              </a:rPr>
              <a:t> </a:t>
            </a:r>
            <a:r>
              <a:rPr lang="en-US" sz="2200" dirty="0">
                <a:latin typeface="Times New Roman" panose="02020603050405020304" pitchFamily="18" charset="0"/>
                <a:cs typeface="B Nazanin" panose="00000400000000000000" pitchFamily="2" charset="-78"/>
              </a:rPr>
              <a:t>(Insulation resistance measurement at ambient </a:t>
            </a:r>
            <a:r>
              <a:rPr lang="en-US" sz="2200" dirty="0" smtClean="0">
                <a:latin typeface="Times New Roman" panose="02020603050405020304" pitchFamily="18" charset="0"/>
                <a:cs typeface="B Nazanin" panose="00000400000000000000" pitchFamily="2" charset="-78"/>
              </a:rPr>
              <a:t>temperature) </a:t>
            </a:r>
            <a:endParaRPr lang="fa-IR" sz="2200" dirty="0" smtClean="0">
              <a:latin typeface="Times New Roman" panose="02020603050405020304" pitchFamily="18" charset="0"/>
              <a:cs typeface="B Nazanin" panose="00000400000000000000" pitchFamily="2" charset="-78"/>
            </a:endParaRPr>
          </a:p>
          <a:p>
            <a:pPr marL="137160" indent="0" algn="r" rtl="1">
              <a:lnSpc>
                <a:spcPct val="120000"/>
              </a:lnSpc>
              <a:buNone/>
            </a:pPr>
            <a:r>
              <a:rPr lang="fa-IR" sz="2100" dirty="0" smtClean="0">
                <a:latin typeface="Times New Roman" panose="02020603050405020304" pitchFamily="18" charset="0"/>
                <a:cs typeface="B Nazanin" panose="00000400000000000000" pitchFamily="2" charset="-78"/>
              </a:rPr>
              <a:t>رشته هایی از کابل به طول 5 متر را درون وان آبی با دمای محیط قرار می دهیم. پس از گذشت یک ساعت، توسط دستگاه </a:t>
            </a:r>
            <a:r>
              <a:rPr lang="fa-IR" sz="2100" dirty="0" smtClean="0">
                <a:solidFill>
                  <a:srgbClr val="FF0000"/>
                </a:solidFill>
                <a:latin typeface="Times New Roman" panose="02020603050405020304" pitchFamily="18" charset="0"/>
                <a:cs typeface="B Nazanin" panose="00000400000000000000" pitchFamily="2" charset="-78"/>
              </a:rPr>
              <a:t>میگر</a:t>
            </a:r>
            <a:r>
              <a:rPr lang="fa-IR" sz="2100" dirty="0" smtClean="0">
                <a:latin typeface="Times New Roman" panose="02020603050405020304" pitchFamily="18" charset="0"/>
                <a:cs typeface="B Nazanin" panose="00000400000000000000" pitchFamily="2" charset="-78"/>
              </a:rPr>
              <a:t> بین هادی و آب ولتاژ </a:t>
            </a:r>
            <a:r>
              <a:rPr lang="en-US" sz="2100" dirty="0" smtClean="0">
                <a:latin typeface="Times New Roman" panose="02020603050405020304" pitchFamily="18" charset="0"/>
                <a:cs typeface="B Nazanin" panose="00000400000000000000" pitchFamily="2" charset="-78"/>
              </a:rPr>
              <a:t>500V</a:t>
            </a:r>
            <a:r>
              <a:rPr lang="fa-IR" sz="2100" dirty="0" smtClean="0">
                <a:latin typeface="Times New Roman" panose="02020603050405020304" pitchFamily="18" charset="0"/>
                <a:cs typeface="B Nazanin" panose="00000400000000000000" pitchFamily="2" charset="-78"/>
              </a:rPr>
              <a:t> اعمال می شود تا مقدار مقاومت عایقی بدست آید. این مقدار نباید از مقادیر داده شده در استاندارد </a:t>
            </a:r>
            <a:r>
              <a:rPr lang="en-US" sz="2100" dirty="0" smtClean="0">
                <a:latin typeface="Times New Roman" panose="02020603050405020304" pitchFamily="18" charset="0"/>
                <a:cs typeface="B Nazanin" panose="00000400000000000000" pitchFamily="2" charset="-78"/>
              </a:rPr>
              <a:t>ISIRI 3569-1</a:t>
            </a:r>
            <a:r>
              <a:rPr lang="fa-IR" sz="2100" dirty="0" smtClean="0">
                <a:latin typeface="Times New Roman" panose="02020603050405020304" pitchFamily="18" charset="0"/>
                <a:cs typeface="B Nazanin" panose="00000400000000000000" pitchFamily="2" charset="-78"/>
              </a:rPr>
              <a:t> کمتر باشند.</a:t>
            </a:r>
          </a:p>
          <a:p>
            <a:pPr marL="480060" indent="-342900" algn="r" rtl="1"/>
            <a:r>
              <a:rPr lang="fa-IR" sz="2200" b="1" dirty="0" smtClean="0">
                <a:latin typeface="Times New Roman" panose="02020603050405020304" pitchFamily="18" charset="0"/>
                <a:cs typeface="B Nazanin" panose="00000400000000000000" pitchFamily="2" charset="-78"/>
              </a:rPr>
              <a:t>اندازه گیری مقاومت عایقی در بیشترین دمای کار هادی</a:t>
            </a:r>
            <a:r>
              <a:rPr lang="en-US" sz="2200" b="1" dirty="0" smtClean="0">
                <a:latin typeface="Times New Roman" panose="02020603050405020304" pitchFamily="18" charset="0"/>
                <a:cs typeface="B Nazanin" panose="00000400000000000000" pitchFamily="2" charset="-78"/>
              </a:rPr>
              <a:t> </a:t>
            </a:r>
            <a:r>
              <a:rPr lang="fa-IR" sz="2200" b="1" dirty="0" smtClean="0">
                <a:latin typeface="Times New Roman" panose="02020603050405020304" pitchFamily="18" charset="0"/>
                <a:cs typeface="B Nazanin" panose="00000400000000000000" pitchFamily="2" charset="-78"/>
              </a:rPr>
              <a:t> </a:t>
            </a:r>
            <a:r>
              <a:rPr lang="en-US" sz="2200" dirty="0">
                <a:latin typeface="Times New Roman" panose="02020603050405020304" pitchFamily="18" charset="0"/>
                <a:cs typeface="B Nazanin" panose="00000400000000000000" pitchFamily="2" charset="-78"/>
              </a:rPr>
              <a:t>(Insulation resistance </a:t>
            </a:r>
            <a:r>
              <a:rPr lang="en-US" sz="2200" dirty="0" smtClean="0">
                <a:latin typeface="Times New Roman" panose="02020603050405020304" pitchFamily="18" charset="0"/>
                <a:cs typeface="B Nazanin" panose="00000400000000000000" pitchFamily="2" charset="-78"/>
              </a:rPr>
              <a:t>measurement </a:t>
            </a:r>
            <a:r>
              <a:rPr lang="en-US" sz="2200" dirty="0">
                <a:latin typeface="Times New Roman" panose="02020603050405020304" pitchFamily="18" charset="0"/>
                <a:cs typeface="B Nazanin" panose="00000400000000000000" pitchFamily="2" charset="-78"/>
              </a:rPr>
              <a:t>at maximum conductor temperature</a:t>
            </a:r>
            <a:r>
              <a:rPr lang="en-US" sz="2200" dirty="0" smtClean="0">
                <a:latin typeface="Times New Roman" panose="02020603050405020304" pitchFamily="18" charset="0"/>
                <a:cs typeface="B Nazanin" panose="00000400000000000000" pitchFamily="2" charset="-78"/>
              </a:rPr>
              <a:t>)</a:t>
            </a:r>
            <a:endParaRPr lang="fa-IR" sz="2200" dirty="0" smtClean="0">
              <a:latin typeface="Times New Roman" panose="02020603050405020304" pitchFamily="18" charset="0"/>
              <a:cs typeface="B Nazanin" panose="00000400000000000000" pitchFamily="2" charset="-78"/>
            </a:endParaRPr>
          </a:p>
          <a:p>
            <a:pPr marL="137160" indent="0" algn="r" rtl="1">
              <a:buNone/>
            </a:pPr>
            <a:r>
              <a:rPr lang="fa-IR" sz="2100" dirty="0" smtClean="0">
                <a:latin typeface="Times New Roman" panose="02020603050405020304" pitchFamily="18" charset="0"/>
                <a:cs typeface="B Nazanin" panose="00000400000000000000" pitchFamily="2" charset="-78"/>
              </a:rPr>
              <a:t>مطابق روش فوق انجام می شود با این تفاوت که اندازه گیری در آبی با </a:t>
            </a:r>
            <a:r>
              <a:rPr lang="fa-IR" sz="2100" dirty="0">
                <a:latin typeface="Times New Roman" panose="02020603050405020304" pitchFamily="18" charset="0"/>
                <a:cs typeface="B Nazanin" panose="00000400000000000000" pitchFamily="2" charset="-78"/>
              </a:rPr>
              <a:t>بیشترین دمای کار هادی</a:t>
            </a:r>
            <a:r>
              <a:rPr lang="en-US" sz="2100" dirty="0">
                <a:latin typeface="Times New Roman" panose="02020603050405020304" pitchFamily="18" charset="0"/>
                <a:cs typeface="B Nazanin" panose="00000400000000000000" pitchFamily="2" charset="-78"/>
              </a:rPr>
              <a:t> </a:t>
            </a:r>
            <a:r>
              <a:rPr lang="fa-IR" sz="2100" dirty="0" smtClean="0">
                <a:latin typeface="Times New Roman" panose="02020603050405020304" pitchFamily="18" charset="0"/>
                <a:cs typeface="B Nazanin" panose="00000400000000000000" pitchFamily="2" charset="-78"/>
              </a:rPr>
              <a:t>صورت می گیرد. </a:t>
            </a: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0073"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25108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72816"/>
            <a:ext cx="8229600" cy="4234475"/>
          </a:xfrm>
        </p:spPr>
        <p:txBody>
          <a:bodyPr>
            <a:normAutofit/>
          </a:bodyPr>
          <a:lstStyle/>
          <a:p>
            <a:pPr marL="480060" indent="-342900" algn="r" rtl="1"/>
            <a:r>
              <a:rPr lang="fa-IR" sz="2000" b="1" dirty="0" smtClean="0">
                <a:latin typeface="Times New Roman" panose="02020603050405020304" pitchFamily="18" charset="0"/>
                <a:cs typeface="B Nazanin" panose="00000400000000000000" pitchFamily="2" charset="-78"/>
              </a:rPr>
              <a:t>اندازه </a:t>
            </a:r>
            <a:r>
              <a:rPr lang="fa-IR" sz="2000" b="1" dirty="0">
                <a:latin typeface="Times New Roman" panose="02020603050405020304" pitchFamily="18" charset="0"/>
                <a:cs typeface="B Nazanin" panose="00000400000000000000" pitchFamily="2" charset="-78"/>
              </a:rPr>
              <a:t>گیری ولتاژ 4 ساعته </a:t>
            </a:r>
            <a:r>
              <a:rPr lang="en-US" sz="2000" dirty="0" smtClean="0">
                <a:latin typeface="Times New Roman" panose="02020603050405020304" pitchFamily="18" charset="0"/>
                <a:cs typeface="B Nazanin" panose="00000400000000000000" pitchFamily="2" charset="-78"/>
              </a:rPr>
              <a:t>(</a:t>
            </a:r>
            <a:r>
              <a:rPr lang="en-US" sz="2000" dirty="0">
                <a:latin typeface="Times New Roman" panose="02020603050405020304" pitchFamily="18" charset="0"/>
                <a:cs typeface="B Nazanin" panose="00000400000000000000" pitchFamily="2" charset="-78"/>
              </a:rPr>
              <a:t>Voltage test for 4 </a:t>
            </a:r>
            <a:r>
              <a:rPr lang="en-US" sz="2000" dirty="0" smtClean="0">
                <a:latin typeface="Times New Roman" panose="02020603050405020304" pitchFamily="18" charset="0"/>
                <a:cs typeface="B Nazanin" panose="00000400000000000000" pitchFamily="2" charset="-78"/>
              </a:rPr>
              <a:t>h)</a:t>
            </a:r>
          </a:p>
          <a:p>
            <a:pPr marL="137160" indent="0" algn="r" rtl="1">
              <a:buNone/>
            </a:pPr>
            <a:r>
              <a:rPr lang="fa-IR" sz="2000" dirty="0">
                <a:latin typeface="Times New Roman" panose="02020603050405020304" pitchFamily="18" charset="0"/>
                <a:cs typeface="B Nazanin" panose="00000400000000000000" pitchFamily="2" charset="-78"/>
              </a:rPr>
              <a:t>رشته هایی از کابل به طول </a:t>
            </a:r>
            <a:r>
              <a:rPr lang="fa-IR" sz="2000" dirty="0" smtClean="0">
                <a:latin typeface="Times New Roman" panose="02020603050405020304" pitchFamily="18" charset="0"/>
                <a:cs typeface="B Nazanin" panose="00000400000000000000" pitchFamily="2" charset="-78"/>
              </a:rPr>
              <a:t>10 </a:t>
            </a:r>
            <a:r>
              <a:rPr lang="fa-IR" sz="2000" dirty="0">
                <a:latin typeface="Times New Roman" panose="02020603050405020304" pitchFamily="18" charset="0"/>
                <a:cs typeface="B Nazanin" panose="00000400000000000000" pitchFamily="2" charset="-78"/>
              </a:rPr>
              <a:t>متر را درون وان آبی با دمای محیط قرار می دهیم. پس از گذشت یک ساعت، </a:t>
            </a:r>
            <a:r>
              <a:rPr lang="fa-IR" sz="2000" dirty="0" smtClean="0">
                <a:latin typeface="Times New Roman" panose="02020603050405020304" pitchFamily="18" charset="0"/>
                <a:cs typeface="B Nazanin" panose="00000400000000000000" pitchFamily="2" charset="-78"/>
              </a:rPr>
              <a:t>بین </a:t>
            </a:r>
            <a:r>
              <a:rPr lang="fa-IR" sz="2000" dirty="0">
                <a:latin typeface="Times New Roman" panose="02020603050405020304" pitchFamily="18" charset="0"/>
                <a:cs typeface="B Nazanin" panose="00000400000000000000" pitchFamily="2" charset="-78"/>
              </a:rPr>
              <a:t>هادی و آب ولتاژ </a:t>
            </a:r>
            <a:r>
              <a:rPr lang="fa-IR" sz="2000" dirty="0" smtClean="0">
                <a:latin typeface="Times New Roman" panose="02020603050405020304" pitchFamily="18" charset="0"/>
                <a:cs typeface="B Nazanin" panose="00000400000000000000" pitchFamily="2" charset="-78"/>
              </a:rPr>
              <a:t>متناوب </a:t>
            </a:r>
            <a:r>
              <a:rPr lang="en-US" sz="2000" dirty="0" smtClean="0">
                <a:latin typeface="Times New Roman" panose="02020603050405020304" pitchFamily="18" charset="0"/>
                <a:cs typeface="B Nazanin" panose="00000400000000000000" pitchFamily="2" charset="-78"/>
              </a:rPr>
              <a:t>4U0</a:t>
            </a:r>
            <a:r>
              <a:rPr lang="fa-IR" sz="2000" dirty="0" smtClean="0">
                <a:latin typeface="Times New Roman" panose="02020603050405020304" pitchFamily="18" charset="0"/>
                <a:cs typeface="B Nazanin" panose="00000400000000000000" pitchFamily="2" charset="-78"/>
              </a:rPr>
              <a:t> اعمال شده و بطور پیوسته به مدت 4 ساعت ثابت نگه داشته می شود.</a:t>
            </a:r>
            <a:endParaRPr lang="en-US" sz="2000" dirty="0">
              <a:latin typeface="Times New Roman" panose="02020603050405020304" pitchFamily="18" charset="0"/>
              <a:cs typeface="B Nazanin" panose="00000400000000000000" pitchFamily="2" charset="-78"/>
            </a:endParaRPr>
          </a:p>
          <a:p>
            <a:pPr marL="480060" indent="-342900" algn="r" rtl="1"/>
            <a:r>
              <a:rPr lang="fa-IR" sz="2000" b="1" dirty="0" smtClean="0">
                <a:latin typeface="Times New Roman" panose="02020603050405020304" pitchFamily="18" charset="0"/>
                <a:cs typeface="B Nazanin" panose="00000400000000000000" pitchFamily="2" charset="-78"/>
              </a:rPr>
              <a:t>آزمون </a:t>
            </a:r>
            <a:r>
              <a:rPr lang="fa-IR" sz="2000" b="1" dirty="0">
                <a:latin typeface="Times New Roman" panose="02020603050405020304" pitchFamily="18" charset="0"/>
                <a:cs typeface="B Nazanin" panose="00000400000000000000" pitchFamily="2" charset="-78"/>
              </a:rPr>
              <a:t>ضربه ولتاژ برای کابل های با ولتاژ اسمی </a:t>
            </a:r>
            <a:r>
              <a:rPr lang="en-US" sz="2000" b="1" dirty="0">
                <a:latin typeface="Times New Roman" panose="02020603050405020304" pitchFamily="18" charset="0"/>
                <a:cs typeface="B Nazanin" panose="00000400000000000000" pitchFamily="2" charset="-78"/>
              </a:rPr>
              <a:t>1.8/3(3.6) KV </a:t>
            </a:r>
            <a:r>
              <a:rPr lang="fa-IR" sz="2000" b="1" dirty="0">
                <a:latin typeface="Times New Roman" panose="02020603050405020304" pitchFamily="18" charset="0"/>
                <a:cs typeface="B Nazanin" panose="00000400000000000000" pitchFamily="2" charset="-78"/>
              </a:rPr>
              <a:t> </a:t>
            </a:r>
            <a:r>
              <a:rPr lang="en-US" sz="2000" dirty="0" smtClean="0">
                <a:latin typeface="Times New Roman" panose="02020603050405020304" pitchFamily="18" charset="0"/>
                <a:cs typeface="B Nazanin" panose="00000400000000000000" pitchFamily="2" charset="-78"/>
              </a:rPr>
              <a:t>(</a:t>
            </a:r>
            <a:r>
              <a:rPr lang="en-US" sz="2000" dirty="0">
                <a:latin typeface="Times New Roman" panose="02020603050405020304" pitchFamily="18" charset="0"/>
                <a:cs typeface="B Nazanin" panose="00000400000000000000" pitchFamily="2" charset="-78"/>
              </a:rPr>
              <a:t>Impulse test for cables of rated voltage 1.8/3(3.6) KV</a:t>
            </a:r>
            <a:r>
              <a:rPr lang="en-US" sz="2000" dirty="0" smtClean="0">
                <a:latin typeface="Times New Roman" panose="02020603050405020304" pitchFamily="18" charset="0"/>
                <a:cs typeface="B Nazanin" panose="00000400000000000000" pitchFamily="2" charset="-78"/>
              </a:rPr>
              <a:t>)</a:t>
            </a:r>
            <a:endParaRPr lang="fa-IR" sz="2000" dirty="0">
              <a:latin typeface="Times New Roman" panose="02020603050405020304" pitchFamily="18" charset="0"/>
              <a:cs typeface="B Nazanin" panose="00000400000000000000" pitchFamily="2" charset="-78"/>
            </a:endParaRPr>
          </a:p>
          <a:p>
            <a:pPr marL="109728" indent="0" algn="r" rtl="1">
              <a:buNone/>
            </a:pPr>
            <a:r>
              <a:rPr lang="fa-IR" sz="2000" dirty="0">
                <a:latin typeface="Times New Roman" panose="02020603050405020304" pitchFamily="18" charset="0"/>
                <a:cs typeface="B Nazanin" panose="00000400000000000000" pitchFamily="2" charset="-78"/>
              </a:rPr>
              <a:t>آزمون باید بر روی آزمونه </a:t>
            </a:r>
            <a:r>
              <a:rPr lang="fa-IR" sz="2000" dirty="0" smtClean="0">
                <a:latin typeface="Times New Roman" panose="02020603050405020304" pitchFamily="18" charset="0"/>
                <a:cs typeface="B Nazanin" panose="00000400000000000000" pitchFamily="2" charset="-78"/>
              </a:rPr>
              <a:t>ای </a:t>
            </a:r>
            <a:r>
              <a:rPr lang="fa-IR" sz="2000" dirty="0">
                <a:latin typeface="Times New Roman" panose="02020603050405020304" pitchFamily="18" charset="0"/>
                <a:cs typeface="B Nazanin" panose="00000400000000000000" pitchFamily="2" charset="-78"/>
              </a:rPr>
              <a:t>که در </a:t>
            </a:r>
            <a:r>
              <a:rPr lang="fa-IR" sz="2000" dirty="0" smtClean="0">
                <a:latin typeface="Times New Roman" panose="02020603050405020304" pitchFamily="18" charset="0"/>
                <a:cs typeface="B Nazanin" panose="00000400000000000000" pitchFamily="2" charset="-78"/>
              </a:rPr>
              <a:t>دمای 5 تا 10 درجه بالاتر از بیشترین دمای کار هادی صورت گیرد. ولتاژهای ضربه باید مطابق استاندارد </a:t>
            </a:r>
            <a:r>
              <a:rPr lang="en-US" sz="2000" dirty="0" smtClean="0">
                <a:latin typeface="Times New Roman" panose="02020603050405020304" pitchFamily="18" charset="0"/>
                <a:cs typeface="B Nazanin" panose="00000400000000000000" pitchFamily="2" charset="-78"/>
              </a:rPr>
              <a:t>IEC 60230</a:t>
            </a:r>
            <a:r>
              <a:rPr lang="fa-IR" sz="2000" dirty="0" smtClean="0">
                <a:latin typeface="Times New Roman" panose="02020603050405020304" pitchFamily="18" charset="0"/>
                <a:cs typeface="B Nazanin" panose="00000400000000000000" pitchFamily="2" charset="-78"/>
              </a:rPr>
              <a:t> اعمال می شود که مقدار اوج ولتاژ باید </a:t>
            </a:r>
            <a:r>
              <a:rPr lang="en-US" sz="2000" dirty="0" smtClean="0">
                <a:latin typeface="Times New Roman" panose="02020603050405020304" pitchFamily="18" charset="0"/>
                <a:cs typeface="B Nazanin" panose="00000400000000000000" pitchFamily="2" charset="-78"/>
              </a:rPr>
              <a:t>40KV</a:t>
            </a:r>
            <a:r>
              <a:rPr lang="fa-IR" sz="2000" dirty="0" smtClean="0">
                <a:latin typeface="Times New Roman" panose="02020603050405020304" pitchFamily="18" charset="0"/>
                <a:cs typeface="B Nazanin" panose="00000400000000000000" pitchFamily="2" charset="-78"/>
              </a:rPr>
              <a:t> باشد.</a:t>
            </a:r>
          </a:p>
          <a:p>
            <a:pPr marL="109728" indent="0" algn="r" rtl="1">
              <a:buNone/>
            </a:pPr>
            <a:r>
              <a:rPr lang="fa-IR" sz="2000" dirty="0">
                <a:latin typeface="Times New Roman" panose="02020603050405020304" pitchFamily="18" charset="0"/>
                <a:cs typeface="B Nazanin" panose="00000400000000000000" pitchFamily="2" charset="-78"/>
              </a:rPr>
              <a:t>ه</a:t>
            </a:r>
            <a:r>
              <a:rPr lang="fa-IR" sz="2000" dirty="0" smtClean="0">
                <a:latin typeface="Times New Roman" panose="02020603050405020304" pitchFamily="18" charset="0"/>
                <a:cs typeface="B Nazanin" panose="00000400000000000000" pitchFamily="2" charset="-78"/>
              </a:rPr>
              <a:t>ر </a:t>
            </a:r>
            <a:r>
              <a:rPr lang="fa-IR" sz="2000" dirty="0">
                <a:latin typeface="Times New Roman" panose="02020603050405020304" pitchFamily="18" charset="0"/>
                <a:cs typeface="B Nazanin" panose="00000400000000000000" pitchFamily="2" charset="-78"/>
              </a:rPr>
              <a:t>رشته کابل باید بتواند </a:t>
            </a:r>
            <a:r>
              <a:rPr lang="fa-IR" sz="2000" dirty="0" smtClean="0">
                <a:latin typeface="Times New Roman" panose="02020603050405020304" pitchFamily="18" charset="0"/>
                <a:cs typeface="B Nazanin" panose="00000400000000000000" pitchFamily="2" charset="-78"/>
              </a:rPr>
              <a:t>10 </a:t>
            </a:r>
            <a:r>
              <a:rPr lang="fa-IR" sz="2000" dirty="0">
                <a:latin typeface="Times New Roman" panose="02020603050405020304" pitchFamily="18" charset="0"/>
                <a:cs typeface="B Nazanin" panose="00000400000000000000" pitchFamily="2" charset="-78"/>
              </a:rPr>
              <a:t>ضربه ولتاژ مثبت و </a:t>
            </a:r>
            <a:r>
              <a:rPr lang="fa-IR" sz="2000" dirty="0" smtClean="0">
                <a:latin typeface="Times New Roman" panose="02020603050405020304" pitchFamily="18" charset="0"/>
                <a:cs typeface="B Nazanin" panose="00000400000000000000" pitchFamily="2" charset="-78"/>
              </a:rPr>
              <a:t>10 </a:t>
            </a:r>
            <a:r>
              <a:rPr lang="fa-IR" sz="2000" dirty="0">
                <a:latin typeface="Times New Roman" panose="02020603050405020304" pitchFamily="18" charset="0"/>
                <a:cs typeface="B Nazanin" panose="00000400000000000000" pitchFamily="2" charset="-78"/>
              </a:rPr>
              <a:t>ضربه ولتاژ منفی را بدون </a:t>
            </a:r>
            <a:r>
              <a:rPr lang="fa-IR" sz="2000" dirty="0" smtClean="0">
                <a:latin typeface="Times New Roman" panose="02020603050405020304" pitchFamily="18" charset="0"/>
                <a:cs typeface="B Nazanin" panose="00000400000000000000" pitchFamily="2" charset="-78"/>
              </a:rPr>
              <a:t>این که هیچ شکست الکتریکی روی دهد تحمل کند.</a:t>
            </a:r>
            <a:endParaRPr lang="en-US" sz="2000" dirty="0">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0073"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7613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647964"/>
            <a:ext cx="8229600" cy="4525963"/>
          </a:xfrm>
        </p:spPr>
        <p:txBody>
          <a:bodyPr>
            <a:normAutofit/>
          </a:bodyPr>
          <a:lstStyle/>
          <a:p>
            <a:pPr marL="137160" indent="0" algn="r" rtl="1">
              <a:buNone/>
            </a:pPr>
            <a:r>
              <a:rPr lang="fa-IR" sz="2000" dirty="0">
                <a:latin typeface="Times New Roman" panose="02020603050405020304" pitchFamily="18" charset="0"/>
                <a:cs typeface="B Nazanin" panose="00000400000000000000" pitchFamily="2" charset="-78"/>
              </a:rPr>
              <a:t>2- آزمون های نوعی الکتریکی جهت کابل های فشار متوسط و فشار قوی شامل موارد ذیل می باشد:</a:t>
            </a:r>
          </a:p>
          <a:p>
            <a:pPr algn="r" rtl="1"/>
            <a:r>
              <a:rPr lang="fa-IR" sz="2000" b="1" dirty="0" smtClean="0">
                <a:latin typeface="Times New Roman" panose="02020603050405020304" pitchFamily="18" charset="0"/>
                <a:cs typeface="B Nazanin" panose="00000400000000000000" pitchFamily="2" charset="-78"/>
              </a:rPr>
              <a:t>آزمون </a:t>
            </a:r>
            <a:r>
              <a:rPr lang="fa-IR" sz="2000" b="1" dirty="0">
                <a:latin typeface="Times New Roman" panose="02020603050405020304" pitchFamily="18" charset="0"/>
                <a:cs typeface="B Nazanin" panose="00000400000000000000" pitchFamily="2" charset="-78"/>
              </a:rPr>
              <a:t>خمش بعد از آزمون تخلیه </a:t>
            </a:r>
            <a:r>
              <a:rPr lang="fa-IR" sz="2000" b="1" dirty="0" smtClean="0">
                <a:latin typeface="Times New Roman" panose="02020603050405020304" pitchFamily="18" charset="0"/>
                <a:cs typeface="B Nazanin" panose="00000400000000000000" pitchFamily="2" charset="-78"/>
              </a:rPr>
              <a:t>جزیی </a:t>
            </a:r>
            <a:r>
              <a:rPr lang="en-US" sz="2000" dirty="0" smtClean="0">
                <a:latin typeface="Times New Roman" panose="02020603050405020304" pitchFamily="18" charset="0"/>
                <a:cs typeface="B Nazanin" panose="00000400000000000000" pitchFamily="2" charset="-78"/>
              </a:rPr>
              <a:t>(</a:t>
            </a:r>
            <a:r>
              <a:rPr lang="en-US" sz="2000" dirty="0">
                <a:latin typeface="Times New Roman" panose="02020603050405020304" pitchFamily="18" charset="0"/>
                <a:cs typeface="B Nazanin" panose="00000400000000000000" pitchFamily="2" charset="-78"/>
              </a:rPr>
              <a:t>Bending test, followed by a partial discharge </a:t>
            </a:r>
            <a:r>
              <a:rPr lang="en-US" sz="2000" dirty="0" smtClean="0">
                <a:latin typeface="Times New Roman" panose="02020603050405020304" pitchFamily="18" charset="0"/>
                <a:cs typeface="B Nazanin" panose="00000400000000000000" pitchFamily="2" charset="-78"/>
              </a:rPr>
              <a:t>test)</a:t>
            </a:r>
          </a:p>
          <a:p>
            <a:pPr marL="109728" indent="0" algn="r" rtl="1">
              <a:buNone/>
            </a:pPr>
            <a:endParaRPr lang="en-US" sz="2000" dirty="0" smtClean="0">
              <a:latin typeface="Times New Roman" panose="02020603050405020304" pitchFamily="18" charset="0"/>
              <a:cs typeface="B Nazanin" panose="00000400000000000000" pitchFamily="2" charset="-78"/>
            </a:endParaRPr>
          </a:p>
          <a:p>
            <a:pPr marL="109728" indent="0" algn="r" rtl="1">
              <a:buNone/>
            </a:pPr>
            <a:endParaRPr lang="en-US" sz="2000" dirty="0">
              <a:latin typeface="Times New Roman" panose="02020603050405020304" pitchFamily="18" charset="0"/>
              <a:cs typeface="B Nazanin" panose="00000400000000000000" pitchFamily="2" charset="-78"/>
            </a:endParaRPr>
          </a:p>
          <a:p>
            <a:pPr algn="r" rtl="1"/>
            <a:r>
              <a:rPr lang="fa-IR" sz="2000" b="1" dirty="0" smtClean="0">
                <a:latin typeface="Times New Roman" panose="02020603050405020304" pitchFamily="18" charset="0"/>
                <a:cs typeface="B Nazanin" panose="00000400000000000000" pitchFamily="2" charset="-78"/>
              </a:rPr>
              <a:t>آزمون </a:t>
            </a:r>
            <a:r>
              <a:rPr lang="fa-IR" sz="2000" b="1" dirty="0">
                <a:latin typeface="Times New Roman" panose="02020603050405020304" pitchFamily="18" charset="0"/>
                <a:cs typeface="B Nazanin" panose="00000400000000000000" pitchFamily="2" charset="-78"/>
              </a:rPr>
              <a:t>تانژانت </a:t>
            </a:r>
            <a:r>
              <a:rPr lang="fa-IR" sz="2000" b="1" dirty="0" smtClean="0">
                <a:latin typeface="Times New Roman" panose="02020603050405020304" pitchFamily="18" charset="0"/>
                <a:cs typeface="B Nazanin" panose="00000400000000000000" pitchFamily="2" charset="-78"/>
              </a:rPr>
              <a:t>دلتا</a:t>
            </a:r>
            <a:r>
              <a:rPr lang="en-US" sz="2000" b="1" dirty="0" smtClean="0">
                <a:latin typeface="Times New Roman" panose="02020603050405020304" pitchFamily="18" charset="0"/>
                <a:cs typeface="B Nazanin" panose="00000400000000000000" pitchFamily="2" charset="-78"/>
              </a:rPr>
              <a:t> </a:t>
            </a:r>
            <a:r>
              <a:rPr lang="en-US" sz="2000" dirty="0" smtClean="0">
                <a:latin typeface="Times New Roman" panose="02020603050405020304" pitchFamily="18" charset="0"/>
                <a:cs typeface="B Nazanin" panose="00000400000000000000" pitchFamily="2" charset="-78"/>
              </a:rPr>
              <a:t>(Tan </a:t>
            </a:r>
            <a:r>
              <a:rPr lang="en-US" sz="2000" dirty="0">
                <a:latin typeface="Times New Roman" panose="02020603050405020304" pitchFamily="18" charset="0"/>
                <a:cs typeface="B Nazanin" panose="00000400000000000000" pitchFamily="2" charset="-78"/>
              </a:rPr>
              <a:t>δ </a:t>
            </a:r>
            <a:r>
              <a:rPr lang="en-US" sz="2000" dirty="0" smtClean="0">
                <a:latin typeface="Times New Roman" panose="02020603050405020304" pitchFamily="18" charset="0"/>
                <a:cs typeface="B Nazanin" panose="00000400000000000000" pitchFamily="2" charset="-78"/>
              </a:rPr>
              <a:t>measurement) </a:t>
            </a:r>
          </a:p>
          <a:p>
            <a:pPr marL="109728" indent="0" algn="r" rtl="1">
              <a:buNone/>
            </a:pPr>
            <a:endParaRPr lang="en-US" sz="2000" dirty="0">
              <a:solidFill>
                <a:srgbClr val="FF0000"/>
              </a:solidFill>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116311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52" y="260648"/>
            <a:ext cx="2962672"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smtClean="0">
                <a:solidFill>
                  <a:srgbClr val="7030A0"/>
                </a:solidFill>
                <a:latin typeface="+mn-lt"/>
                <a:ea typeface="+mn-ea"/>
                <a:cs typeface="B Titr" pitchFamily="2" charset="-78"/>
              </a:rPr>
              <a:t>- دسته بندی هادی ها </a:t>
            </a:r>
            <a:endParaRPr lang="fa-IR" sz="2800" dirty="0">
              <a:solidFill>
                <a:srgbClr val="7030A0"/>
              </a:solidFill>
              <a:latin typeface="+mn-lt"/>
              <a:ea typeface="+mn-ea"/>
              <a:cs typeface="B Titr" pitchFamily="2" charset="-78"/>
            </a:endParaRPr>
          </a:p>
        </p:txBody>
      </p:sp>
      <p:sp>
        <p:nvSpPr>
          <p:cNvPr id="8" name="Title 1"/>
          <p:cNvSpPr txBox="1">
            <a:spLocks/>
          </p:cNvSpPr>
          <p:nvPr/>
        </p:nvSpPr>
        <p:spPr>
          <a:xfrm>
            <a:off x="2617440" y="838265"/>
            <a:ext cx="59150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Nazanin" pitchFamily="2" charset="-78"/>
              </a:rPr>
              <a:t>هادی کلاس 1 : تک مفتولی یا تک لا (</a:t>
            </a:r>
            <a:r>
              <a:rPr lang="en-US" sz="2800" dirty="0" smtClean="0">
                <a:solidFill>
                  <a:srgbClr val="7030A0"/>
                </a:solidFill>
                <a:latin typeface="+mn-lt"/>
                <a:ea typeface="+mn-ea"/>
                <a:cs typeface="B Nazanin" pitchFamily="2" charset="-78"/>
              </a:rPr>
              <a:t>Solid</a:t>
            </a:r>
            <a:r>
              <a:rPr lang="fa-IR" sz="2800" dirty="0" smtClean="0">
                <a:solidFill>
                  <a:srgbClr val="7030A0"/>
                </a:solidFill>
                <a:latin typeface="+mn-lt"/>
                <a:ea typeface="+mn-ea"/>
                <a:cs typeface="B Nazanin" pitchFamily="2" charset="-78"/>
              </a:rPr>
              <a:t>)</a:t>
            </a:r>
            <a:endParaRPr lang="fa-IR" sz="2800" dirty="0">
              <a:solidFill>
                <a:srgbClr val="7030A0"/>
              </a:solidFill>
              <a:latin typeface="+mn-lt"/>
              <a:ea typeface="+mn-ea"/>
              <a:cs typeface="B Nazanin" pitchFamily="2"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401" y="4005064"/>
            <a:ext cx="382905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2054"/>
            <a:ext cx="140017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1"/>
          <p:cNvSpPr txBox="1">
            <a:spLocks/>
          </p:cNvSpPr>
          <p:nvPr/>
        </p:nvSpPr>
        <p:spPr>
          <a:xfrm>
            <a:off x="395535" y="1412776"/>
            <a:ext cx="7989381" cy="2862322"/>
          </a:xfrm>
          <a:prstGeom prst="rect">
            <a:avLst/>
          </a:prstGeom>
        </p:spPr>
        <p:txBody>
          <a:bodyPr vert="horz" wrap="square">
            <a:spAutoFit/>
          </a:bodyPr>
          <a:lstStyle>
            <a:defPPr>
              <a:defRPr lang="fa-IR"/>
            </a:defPPr>
            <a:lvl1pPr marL="201168" indent="-457200" algn="justLow">
              <a:lnSpc>
                <a:spcPct val="150000"/>
              </a:lnSpc>
              <a:spcBef>
                <a:spcPts val="400"/>
              </a:spcBef>
              <a:spcAft>
                <a:spcPts val="0"/>
              </a:spcAft>
              <a:buClr>
                <a:schemeClr val="accent1"/>
              </a:buClr>
              <a:buSzPct val="68000"/>
              <a:buFont typeface="Wingdings" pitchFamily="2" charset="2"/>
              <a:buChar char="ü"/>
              <a:defRPr kumimoji="0" sz="2800" b="1">
                <a:solidFill>
                  <a:schemeClr val="bg2">
                    <a:lumMod val="25000"/>
                  </a:schemeClr>
                </a:solidFill>
                <a:latin typeface="Times" pitchFamily="18" charset="0"/>
                <a:cs typeface="B Nazanin" pitchFamily="2" charset="-78"/>
              </a:defRPr>
            </a:lvl1pPr>
            <a:lvl2pPr marL="621792" indent="-228600" algn="l" rtl="0">
              <a:spcBef>
                <a:spcPts val="324"/>
              </a:spcBef>
              <a:buClr>
                <a:schemeClr val="accent1"/>
              </a:buClr>
              <a:buFont typeface="Verdana"/>
              <a:buChar char="◦"/>
              <a:defRPr kumimoji="0" sz="2300"/>
            </a:lvl2pPr>
            <a:lvl3pPr marL="859536" indent="-228600" algn="l" rtl="0">
              <a:spcBef>
                <a:spcPts val="350"/>
              </a:spcBef>
              <a:buClr>
                <a:schemeClr val="accent2"/>
              </a:buClr>
              <a:buSzPct val="100000"/>
              <a:buFont typeface="Wingdings 2"/>
              <a:buChar char=""/>
              <a:defRPr kumimoji="0" sz="2100"/>
            </a:lvl3pPr>
            <a:lvl4pPr marL="1143000" indent="-228600" algn="l" rtl="0">
              <a:spcBef>
                <a:spcPts val="350"/>
              </a:spcBef>
              <a:buClr>
                <a:schemeClr val="accent2"/>
              </a:buClr>
              <a:buFont typeface="Wingdings 2"/>
              <a:buChar char=""/>
              <a:defRPr kumimoji="0" sz="1900"/>
            </a:lvl4pPr>
            <a:lvl5pPr marL="1371600" indent="-228600" algn="l" rtl="0">
              <a:spcBef>
                <a:spcPts val="350"/>
              </a:spcBef>
              <a:buClr>
                <a:schemeClr val="accent2"/>
              </a:buClr>
              <a:buFont typeface="Wingdings 2"/>
              <a:buChar char=""/>
              <a:defRPr kumimoji="0"/>
            </a:lvl5pPr>
            <a:lvl6pPr marL="1600200" indent="-228600" algn="l" rtl="0">
              <a:spcBef>
                <a:spcPts val="350"/>
              </a:spcBef>
              <a:buClr>
                <a:schemeClr val="accent3"/>
              </a:buClr>
              <a:buFont typeface="Wingdings 2"/>
              <a:buChar char=""/>
              <a:defRPr kumimoji="0"/>
            </a:lvl6pPr>
            <a:lvl7pPr marL="1828800" indent="-228600" algn="l" rtl="0">
              <a:spcBef>
                <a:spcPts val="350"/>
              </a:spcBef>
              <a:buClr>
                <a:schemeClr val="accent3"/>
              </a:buClr>
              <a:buFont typeface="Wingdings 2"/>
              <a:buChar char=""/>
              <a:defRPr kumimoji="0" sz="1600"/>
            </a:lvl7pPr>
            <a:lvl8pPr marL="2057400" indent="-228600" algn="l" rtl="0">
              <a:spcBef>
                <a:spcPts val="350"/>
              </a:spcBef>
              <a:buClr>
                <a:schemeClr val="accent3"/>
              </a:buClr>
              <a:buFont typeface="Wingdings 2"/>
              <a:buChar char=""/>
              <a:defRPr kumimoji="0" sz="1600"/>
            </a:lvl8pPr>
            <a:lvl9pPr marL="2286000" indent="-228600" algn="l" rtl="0">
              <a:spcBef>
                <a:spcPts val="350"/>
              </a:spcBef>
              <a:buClr>
                <a:schemeClr val="accent3"/>
              </a:buClr>
              <a:buFont typeface="Wingdings 2"/>
              <a:buChar char=""/>
              <a:defRPr kumimoji="0" sz="1600" baseline="0"/>
            </a:lvl9pPr>
          </a:lstStyle>
          <a:p>
            <a:pPr marL="0" indent="0">
              <a:buNone/>
            </a:pPr>
            <a:r>
              <a:rPr lang="fa-IR" sz="2400" dirty="0" smtClean="0"/>
              <a:t> سیم </a:t>
            </a:r>
            <a:r>
              <a:rPr lang="fa-IR" sz="2400" dirty="0"/>
              <a:t>مفتولی به صورت یک سیم مسی یک رشته </a:t>
            </a:r>
            <a:r>
              <a:rPr lang="fa-IR" sz="2400" dirty="0" smtClean="0"/>
              <a:t>می باشد، </a:t>
            </a:r>
            <a:r>
              <a:rPr lang="fa-IR" sz="2400" dirty="0"/>
              <a:t>که به سیم خشک نیز معروف بوده و جهت فرم کاری داخل تابلو های برق کاربرد </a:t>
            </a:r>
            <a:r>
              <a:rPr lang="fa-IR" sz="2400" dirty="0" smtClean="0"/>
              <a:t>دارد. هادی مسی مفتولی باید داردای سطح مقطع گرد باشد. در هادی آلومینیومی مقطع بالاتر از 25 می تواند شکل داده شده هم باشد. معمولا از تا سطح مقطع 10 بصورت مفتولی تولید می کنند.</a:t>
            </a:r>
            <a:endParaRPr lang="fa-IR" dirty="0"/>
          </a:p>
        </p:txBody>
      </p:sp>
      <p:pic>
        <p:nvPicPr>
          <p:cNvPr id="1026" name="Picture 2" descr="D:\96-04-04\Training\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43529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1589953"/>
            <a:ext cx="8435280" cy="4575351"/>
          </a:xfrm>
        </p:spPr>
        <p:txBody>
          <a:bodyPr>
            <a:normAutofit/>
          </a:bodyPr>
          <a:lstStyle/>
          <a:p>
            <a:pPr algn="r" rtl="1"/>
            <a:r>
              <a:rPr lang="fa-IR" sz="1700" b="1" dirty="0">
                <a:latin typeface="Times New Roman" panose="02020603050405020304" pitchFamily="18" charset="0"/>
                <a:cs typeface="B Nazanin" panose="00000400000000000000" pitchFamily="2" charset="-78"/>
              </a:rPr>
              <a:t>آزمون چرخه گرمایی بعد از آزمون تخلیه </a:t>
            </a:r>
            <a:r>
              <a:rPr lang="fa-IR" sz="1700" b="1" dirty="0" smtClean="0">
                <a:latin typeface="Times New Roman" panose="02020603050405020304" pitchFamily="18" charset="0"/>
                <a:cs typeface="B Nazanin" panose="00000400000000000000" pitchFamily="2" charset="-78"/>
              </a:rPr>
              <a:t>جزیی</a:t>
            </a:r>
            <a:r>
              <a:rPr lang="en-US" sz="1700" dirty="0" smtClean="0">
                <a:latin typeface="Times New Roman" panose="02020603050405020304" pitchFamily="18" charset="0"/>
                <a:cs typeface="B Nazanin" panose="00000400000000000000" pitchFamily="2" charset="-78"/>
              </a:rPr>
              <a:t>(Heating </a:t>
            </a:r>
            <a:r>
              <a:rPr lang="en-US" sz="1700" dirty="0">
                <a:latin typeface="Times New Roman" panose="02020603050405020304" pitchFamily="18" charset="0"/>
                <a:cs typeface="B Nazanin" panose="00000400000000000000" pitchFamily="2" charset="-78"/>
              </a:rPr>
              <a:t>cycle test, followed by a partial discharge test) </a:t>
            </a:r>
            <a:endParaRPr lang="en-US" sz="1700" dirty="0" smtClean="0">
              <a:latin typeface="Times New Roman" panose="02020603050405020304" pitchFamily="18" charset="0"/>
              <a:cs typeface="B Nazanin" panose="00000400000000000000" pitchFamily="2" charset="-78"/>
            </a:endParaRPr>
          </a:p>
          <a:p>
            <a:pPr marL="109728" indent="0" algn="r" rtl="1">
              <a:buNone/>
            </a:pPr>
            <a:endParaRPr lang="en-US" sz="2000" dirty="0">
              <a:latin typeface="Times New Roman" panose="02020603050405020304" pitchFamily="18" charset="0"/>
              <a:cs typeface="B Nazanin" panose="00000400000000000000" pitchFamily="2" charset="-78"/>
            </a:endParaRPr>
          </a:p>
          <a:p>
            <a:pPr algn="r" rtl="1"/>
            <a:r>
              <a:rPr lang="fa-IR" sz="2000" b="1" dirty="0">
                <a:latin typeface="Times New Roman" panose="02020603050405020304" pitchFamily="18" charset="0"/>
                <a:cs typeface="B Nazanin" panose="00000400000000000000" pitchFamily="2" charset="-78"/>
              </a:rPr>
              <a:t>آزمون ضربه بعد از آزمون ولتاژ</a:t>
            </a:r>
            <a:r>
              <a:rPr lang="en-US" sz="2000" dirty="0">
                <a:latin typeface="Times New Roman" panose="02020603050405020304" pitchFamily="18" charset="0"/>
                <a:cs typeface="B Nazanin" panose="00000400000000000000" pitchFamily="2" charset="-78"/>
              </a:rPr>
              <a:t>(Impulse test, followed by a voltage test) </a:t>
            </a:r>
            <a:endParaRPr lang="en-US" sz="2000" dirty="0" smtClean="0">
              <a:latin typeface="Times New Roman" panose="02020603050405020304" pitchFamily="18" charset="0"/>
              <a:cs typeface="B Nazanin" panose="00000400000000000000" pitchFamily="2" charset="-78"/>
            </a:endParaRPr>
          </a:p>
          <a:p>
            <a:pPr marL="109728" indent="0" algn="r" rtl="1">
              <a:buNone/>
            </a:pPr>
            <a:endParaRPr lang="en-US" sz="2000" dirty="0">
              <a:solidFill>
                <a:srgbClr val="FF0000"/>
              </a:solidFill>
              <a:latin typeface="Times New Roman" panose="02020603050405020304" pitchFamily="18" charset="0"/>
              <a:cs typeface="B Nazanin" panose="00000400000000000000" pitchFamily="2" charset="-78"/>
            </a:endParaRPr>
          </a:p>
          <a:p>
            <a:pPr algn="r" rtl="1"/>
            <a:r>
              <a:rPr lang="fa-IR" sz="2000" b="1" dirty="0">
                <a:latin typeface="Times New Roman" panose="02020603050405020304" pitchFamily="18" charset="0"/>
                <a:cs typeface="B Nazanin" panose="00000400000000000000" pitchFamily="2" charset="-78"/>
              </a:rPr>
              <a:t>آزمون ولتاژ 4 ساعته</a:t>
            </a:r>
            <a:r>
              <a:rPr lang="en-US" sz="2000" dirty="0">
                <a:latin typeface="Times New Roman" panose="02020603050405020304" pitchFamily="18" charset="0"/>
                <a:cs typeface="B Nazanin" panose="00000400000000000000" pitchFamily="2" charset="-78"/>
              </a:rPr>
              <a:t>(Voltage test for 4 h ) </a:t>
            </a:r>
            <a:endParaRPr lang="en-US" sz="2000" dirty="0" smtClean="0">
              <a:latin typeface="Times New Roman" panose="02020603050405020304" pitchFamily="18" charset="0"/>
              <a:cs typeface="B Nazanin" panose="00000400000000000000" pitchFamily="2" charset="-78"/>
            </a:endParaRPr>
          </a:p>
          <a:p>
            <a:pPr marL="109728" indent="0" algn="r" rtl="1">
              <a:buNone/>
            </a:pPr>
            <a:endParaRPr lang="en-US" sz="2000" dirty="0">
              <a:latin typeface="Times New Roman" panose="02020603050405020304" pitchFamily="18" charset="0"/>
              <a:cs typeface="B Nazanin" panose="00000400000000000000" pitchFamily="2" charset="-78"/>
            </a:endParaRPr>
          </a:p>
          <a:p>
            <a:pPr algn="r" rtl="1"/>
            <a:r>
              <a:rPr lang="fa-IR" sz="2000" b="1" dirty="0">
                <a:latin typeface="Times New Roman" panose="02020603050405020304" pitchFamily="18" charset="0"/>
                <a:cs typeface="B Nazanin" panose="00000400000000000000" pitchFamily="2" charset="-78"/>
              </a:rPr>
              <a:t>مقاومت ویژه حفاظ های نیمه </a:t>
            </a:r>
            <a:r>
              <a:rPr lang="fa-IR" sz="2000" b="1" dirty="0" smtClean="0">
                <a:latin typeface="Times New Roman" panose="02020603050405020304" pitchFamily="18" charset="0"/>
                <a:cs typeface="B Nazanin" panose="00000400000000000000" pitchFamily="2" charset="-78"/>
              </a:rPr>
              <a:t>هادی </a:t>
            </a:r>
            <a:r>
              <a:rPr lang="en-US" sz="2000" dirty="0" smtClean="0">
                <a:latin typeface="Times New Roman" panose="02020603050405020304" pitchFamily="18" charset="0"/>
                <a:cs typeface="B Nazanin" panose="00000400000000000000" pitchFamily="2" charset="-78"/>
              </a:rPr>
              <a:t>(</a:t>
            </a:r>
            <a:r>
              <a:rPr lang="en-US" sz="2000" dirty="0">
                <a:latin typeface="Times New Roman" panose="02020603050405020304" pitchFamily="18" charset="0"/>
                <a:cs typeface="B Nazanin" panose="00000400000000000000" pitchFamily="2" charset="-78"/>
              </a:rPr>
              <a:t>Resistivity of semi-conducting screens)</a:t>
            </a:r>
            <a:endParaRPr lang="fa-IR" sz="2000" dirty="0">
              <a:latin typeface="Times New Roman" panose="02020603050405020304" pitchFamily="18" charset="0"/>
              <a:cs typeface="B Nazanin" panose="00000400000000000000" pitchFamily="2" charset="-78"/>
            </a:endParaRPr>
          </a:p>
          <a:p>
            <a:pPr marL="109728" indent="0">
              <a:buNone/>
            </a:pPr>
            <a:endParaRPr lang="en-US" sz="2000" dirty="0"/>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1952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47964"/>
            <a:ext cx="8229600" cy="4661356"/>
          </a:xfrm>
        </p:spPr>
        <p:txBody>
          <a:bodyPr>
            <a:noAutofit/>
          </a:bodyPr>
          <a:lstStyle/>
          <a:p>
            <a:pPr algn="r" rtl="1"/>
            <a:r>
              <a:rPr lang="fa-IR" sz="1800" dirty="0" smtClean="0">
                <a:latin typeface="Times New Roman" panose="02020603050405020304" pitchFamily="18" charset="0"/>
                <a:cs typeface="B Nazanin" panose="00000400000000000000" pitchFamily="2" charset="-78"/>
              </a:rPr>
              <a:t>آزمون های نوعی غیر الکتریکی </a:t>
            </a:r>
            <a:r>
              <a:rPr lang="en-US" sz="1800" b="1" dirty="0" smtClean="0">
                <a:latin typeface="Times New Roman" panose="02020603050405020304" pitchFamily="18" charset="0"/>
                <a:cs typeface="B Nazanin" panose="00000400000000000000" pitchFamily="2" charset="-78"/>
              </a:rPr>
              <a:t>Type tests, non-electrical</a:t>
            </a:r>
            <a:r>
              <a:rPr lang="fa-IR" sz="1800" dirty="0">
                <a:latin typeface="Times New Roman" panose="02020603050405020304" pitchFamily="18" charset="0"/>
                <a:cs typeface="B Nazanin" panose="00000400000000000000" pitchFamily="2" charset="-78"/>
              </a:rPr>
              <a:t>شامل موارد ذیل می باشد:</a:t>
            </a:r>
          </a:p>
          <a:p>
            <a:pPr marL="109728" indent="0" algn="r" rtl="1">
              <a:buNone/>
            </a:pPr>
            <a:endParaRPr lang="fa-IR" sz="1800" b="1" dirty="0" smtClean="0">
              <a:latin typeface="Times New Roman" panose="02020603050405020304" pitchFamily="18" charset="0"/>
              <a:cs typeface="B Nazanin" panose="00000400000000000000" pitchFamily="2" charset="-78"/>
            </a:endParaRPr>
          </a:p>
          <a:p>
            <a:pPr algn="r" rtl="1"/>
            <a:r>
              <a:rPr lang="fa-IR" sz="1800" b="1" dirty="0" smtClean="0">
                <a:latin typeface="Times New Roman" panose="02020603050405020304" pitchFamily="18" charset="0"/>
                <a:cs typeface="B Nazanin" panose="00000400000000000000" pitchFamily="2" charset="-78"/>
              </a:rPr>
              <a:t>آزمون اندازه گیری ضخامت عایق و پوشش های غیر فلزی و پوشش سرب </a:t>
            </a:r>
            <a:r>
              <a:rPr lang="en-US" sz="1800" b="1" dirty="0">
                <a:latin typeface="Times New Roman" panose="02020603050405020304" pitchFamily="18" charset="0"/>
                <a:cs typeface="B Nazanin" panose="00000400000000000000" pitchFamily="2" charset="-78"/>
              </a:rPr>
              <a:t>(Measurement of thickness of insulation and non-metallic sheaths and lead sheath)</a:t>
            </a:r>
            <a:endParaRPr lang="en-US" sz="1800" b="1" u="sng" dirty="0">
              <a:latin typeface="Times New Roman" panose="02020603050405020304" pitchFamily="18" charset="0"/>
              <a:cs typeface="B Nazanin" panose="00000400000000000000" pitchFamily="2" charset="-78"/>
            </a:endParaRPr>
          </a:p>
          <a:p>
            <a:pPr marL="109728" indent="0" algn="r" rtl="1">
              <a:buNone/>
            </a:pPr>
            <a:r>
              <a:rPr lang="fa-IR" sz="1800" dirty="0">
                <a:latin typeface="Times New Roman" panose="02020603050405020304" pitchFamily="18" charset="0"/>
                <a:cs typeface="B Nazanin" panose="00000400000000000000" pitchFamily="2" charset="-78"/>
              </a:rPr>
              <a:t>از یک قطعه به طول دو متر سه نمونه نازک تهیه می شود، از هر نمونه 6 نقطه با زاویه 60 درجه اندازه گیری می شود و میانگین 18 نقطه محاسبه می گردد. </a:t>
            </a:r>
            <a:r>
              <a:rPr lang="fa-IR" sz="1800" dirty="0" smtClean="0">
                <a:latin typeface="Times New Roman" panose="02020603050405020304" pitchFamily="18" charset="0"/>
                <a:cs typeface="B Nazanin" panose="00000400000000000000" pitchFamily="2" charset="-78"/>
              </a:rPr>
              <a:t>این مقدار نباید </a:t>
            </a:r>
            <a:r>
              <a:rPr lang="fa-IR" sz="1800" dirty="0">
                <a:latin typeface="Times New Roman" panose="02020603050405020304" pitchFamily="18" charset="0"/>
                <a:cs typeface="B Nazanin" panose="00000400000000000000" pitchFamily="2" charset="-78"/>
              </a:rPr>
              <a:t>از مقادیر داده شده در استاندارد های </a:t>
            </a:r>
            <a:r>
              <a:rPr lang="en-US" sz="1800" dirty="0">
                <a:latin typeface="Times New Roman" panose="02020603050405020304" pitchFamily="18" charset="0"/>
                <a:cs typeface="B Nazanin" panose="00000400000000000000" pitchFamily="2" charset="-78"/>
              </a:rPr>
              <a:t>ISIRI 3569-1,2 </a:t>
            </a:r>
            <a:r>
              <a:rPr lang="fa-IR" sz="1800" dirty="0">
                <a:latin typeface="Times New Roman" panose="02020603050405020304" pitchFamily="18" charset="0"/>
                <a:cs typeface="B Nazanin" panose="00000400000000000000" pitchFamily="2" charset="-78"/>
              </a:rPr>
              <a:t> و </a:t>
            </a:r>
            <a:r>
              <a:rPr lang="en-US" sz="1800" dirty="0">
                <a:latin typeface="Times New Roman" panose="02020603050405020304" pitchFamily="18" charset="0"/>
                <a:cs typeface="B Nazanin" panose="00000400000000000000" pitchFamily="2" charset="-78"/>
              </a:rPr>
              <a:t>ISIRI 607</a:t>
            </a:r>
            <a:r>
              <a:rPr lang="fa-IR" sz="1800" dirty="0">
                <a:latin typeface="Times New Roman" panose="02020603050405020304" pitchFamily="18" charset="0"/>
                <a:cs typeface="B Nazanin" panose="00000400000000000000" pitchFamily="2" charset="-78"/>
              </a:rPr>
              <a:t> کمتر باشد</a:t>
            </a:r>
            <a:r>
              <a:rPr lang="fa-IR" sz="1800" dirty="0" smtClean="0">
                <a:latin typeface="Times New Roman" panose="02020603050405020304" pitchFamily="18" charset="0"/>
                <a:cs typeface="B Nazanin" panose="00000400000000000000" pitchFamily="2" charset="-78"/>
              </a:rPr>
              <a:t>.</a:t>
            </a:r>
            <a:endParaRPr lang="en-US" sz="1800" dirty="0" smtClean="0">
              <a:latin typeface="Times New Roman" panose="02020603050405020304" pitchFamily="18" charset="0"/>
              <a:cs typeface="B Nazanin" panose="00000400000000000000" pitchFamily="2" charset="-78"/>
            </a:endParaRPr>
          </a:p>
          <a:p>
            <a:pPr marL="109728" indent="0" algn="r" rtl="1">
              <a:buNone/>
            </a:pPr>
            <a:endParaRPr lang="en-US" sz="1000" b="1" u="sng" dirty="0" smtClean="0">
              <a:latin typeface="Times New Roman" panose="02020603050405020304" pitchFamily="18" charset="0"/>
              <a:cs typeface="B Nazanin" panose="00000400000000000000" pitchFamily="2" charset="-78"/>
            </a:endParaRPr>
          </a:p>
          <a:p>
            <a:pPr algn="r" rtl="1"/>
            <a:r>
              <a:rPr lang="fa-IR" sz="1800" b="1" dirty="0" smtClean="0">
                <a:latin typeface="Times New Roman" panose="02020603050405020304" pitchFamily="18" charset="0"/>
                <a:cs typeface="B Nazanin" panose="00000400000000000000" pitchFamily="2" charset="-78"/>
              </a:rPr>
              <a:t>آزمون تعیین خواص مکانیکی عایق و پوشش های غیرفلزی ؛ قبل و بعد از کهنگی </a:t>
            </a:r>
            <a:r>
              <a:rPr lang="en-US" sz="1800" b="1" dirty="0">
                <a:latin typeface="Times New Roman" panose="02020603050405020304" pitchFamily="18" charset="0"/>
                <a:cs typeface="B Nazanin" panose="00000400000000000000" pitchFamily="2" charset="-78"/>
              </a:rPr>
              <a:t>(Tests for determining the mechanical properties of insulation and non-metallic sheaths ; before and after ageing)</a:t>
            </a:r>
            <a:endParaRPr lang="fa-IR" sz="1800" b="1" dirty="0">
              <a:latin typeface="Times New Roman" panose="02020603050405020304" pitchFamily="18" charset="0"/>
              <a:cs typeface="B Nazanin" panose="00000400000000000000" pitchFamily="2" charset="-78"/>
            </a:endParaRPr>
          </a:p>
          <a:p>
            <a:pPr marL="109728" indent="0" algn="r" rtl="1">
              <a:buNone/>
            </a:pPr>
            <a:r>
              <a:rPr lang="fa-IR" sz="1800" dirty="0" smtClean="0">
                <a:latin typeface="Times New Roman" panose="02020603050405020304" pitchFamily="18" charset="0"/>
                <a:cs typeface="B Nazanin" panose="00000400000000000000" pitchFamily="2" charset="-78"/>
              </a:rPr>
              <a:t>این آزمون برای تعیین استقامت کششی و ازدیاد طول در نقطه پارگی ، با عمل کهنگی و بدون آن صورت می گیرد. آزمونه ها به دو صورت دمبل و لوله ای می باشند. جهت عمل کهنگی آزمونه ها در کوره مطابق با زمان و دمای اعلام شده در استاندارد قرار می گیرند. سپس همراه با نمونه های کهنه نشده توسط دستگاه تنسایل آزمون می شوند. نتایج آن نباید کمتر از مقادیر داده شده در استاندارد های </a:t>
            </a:r>
            <a:r>
              <a:rPr lang="en-US" sz="1800" dirty="0" smtClean="0">
                <a:latin typeface="Times New Roman" panose="02020603050405020304" pitchFamily="18" charset="0"/>
                <a:cs typeface="B Nazanin" panose="00000400000000000000" pitchFamily="2" charset="-78"/>
              </a:rPr>
              <a:t>ISIRI 3569 , ISIRI 607</a:t>
            </a:r>
            <a:r>
              <a:rPr lang="fa-IR" sz="1800" dirty="0" smtClean="0">
                <a:latin typeface="Times New Roman" panose="02020603050405020304" pitchFamily="18" charset="0"/>
                <a:cs typeface="B Nazanin" panose="00000400000000000000" pitchFamily="2" charset="-78"/>
              </a:rPr>
              <a:t> باشد.</a:t>
            </a: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7964"/>
            <a:ext cx="8229600" cy="4359327"/>
          </a:xfrm>
        </p:spPr>
        <p:txBody>
          <a:bodyPr>
            <a:normAutofit/>
          </a:bodyPr>
          <a:lstStyle/>
          <a:p>
            <a:pPr algn="r" rtl="1"/>
            <a:r>
              <a:rPr lang="fa-IR" sz="2000" b="1" dirty="0">
                <a:latin typeface="Times New Roman" panose="02020603050405020304" pitchFamily="18" charset="0"/>
                <a:cs typeface="B Nazanin" panose="00000400000000000000" pitchFamily="2" charset="-78"/>
              </a:rPr>
              <a:t>آزمون تعیین خواص مکانیکی بر روی قطعاتی از کابل تکمیل شده </a:t>
            </a:r>
            <a:r>
              <a:rPr lang="en-US" sz="2000" b="1" dirty="0">
                <a:latin typeface="Times New Roman" panose="02020603050405020304" pitchFamily="18" charset="0"/>
                <a:cs typeface="B Nazanin" panose="00000400000000000000" pitchFamily="2" charset="-78"/>
              </a:rPr>
              <a:t>(Additional ageing test on pieces of completed cables)</a:t>
            </a:r>
          </a:p>
          <a:p>
            <a:pPr marL="109728" indent="0" algn="r" rtl="1">
              <a:buNone/>
            </a:pPr>
            <a:r>
              <a:rPr lang="fa-IR" sz="2000" dirty="0">
                <a:latin typeface="Times New Roman" panose="02020603050405020304" pitchFamily="18" charset="0"/>
                <a:cs typeface="B Nazanin" panose="00000400000000000000" pitchFamily="2" charset="-78"/>
              </a:rPr>
              <a:t>همانند آزمون فوق انجام می شود با این تفاوت که نمونه ها بصورت تکه های 30 سانتی متری از کابل داخل کوره قرار می گیرند و پس از اتمام زمان کهنگی ازمونه های لوله ای و دمبل از آنها تهیه می شود.</a:t>
            </a:r>
            <a:endParaRPr lang="en-US" sz="2000" dirty="0">
              <a:latin typeface="Times New Roman" panose="02020603050405020304" pitchFamily="18" charset="0"/>
              <a:cs typeface="B Nazanin" panose="00000400000000000000" pitchFamily="2" charset="-78"/>
            </a:endParaRPr>
          </a:p>
          <a:p>
            <a:pPr marL="109728" indent="0" algn="r" rtl="1">
              <a:buNone/>
            </a:pPr>
            <a:endParaRPr lang="fa-IR" sz="1000" dirty="0">
              <a:latin typeface="Times New Roman" panose="02020603050405020304" pitchFamily="18" charset="0"/>
              <a:cs typeface="B Nazanin" panose="00000400000000000000" pitchFamily="2" charset="-78"/>
            </a:endParaRPr>
          </a:p>
          <a:p>
            <a:pPr algn="r" rtl="1"/>
            <a:r>
              <a:rPr lang="fa-IR" sz="2000" b="1" dirty="0">
                <a:latin typeface="Times New Roman" panose="02020603050405020304" pitchFamily="18" charset="0"/>
                <a:cs typeface="B Nazanin" panose="00000400000000000000" pitchFamily="2" charset="-78"/>
              </a:rPr>
              <a:t>آزمون تعیین خواص مکانیکی پس از غوطه وری در روغن برای روکش های کشسان </a:t>
            </a:r>
            <a:r>
              <a:rPr lang="en-US" sz="2000" b="1" dirty="0">
                <a:latin typeface="Times New Roman" panose="02020603050405020304" pitchFamily="18" charset="0"/>
                <a:cs typeface="B Nazanin" panose="00000400000000000000" pitchFamily="2" charset="-78"/>
              </a:rPr>
              <a:t>(Tests for determining the mechanical properties after oil immersion test for elastomeric sheaths)</a:t>
            </a:r>
            <a:endParaRPr lang="fa-IR" sz="2000" b="1" dirty="0">
              <a:latin typeface="Times New Roman" panose="02020603050405020304" pitchFamily="18" charset="0"/>
              <a:cs typeface="B Nazanin" panose="00000400000000000000" pitchFamily="2" charset="-78"/>
            </a:endParaRPr>
          </a:p>
          <a:p>
            <a:pPr marL="109728" indent="0" algn="r" rtl="1">
              <a:buNone/>
            </a:pPr>
            <a:r>
              <a:rPr lang="en-US" sz="2000" dirty="0" smtClean="0">
                <a:solidFill>
                  <a:srgbClr val="FF0000"/>
                </a:solidFill>
                <a:latin typeface="Times New Roman" panose="02020603050405020304" pitchFamily="18" charset="0"/>
                <a:cs typeface="B Nazanin" panose="00000400000000000000" pitchFamily="2" charset="-78"/>
              </a:rPr>
              <a:t>0000000000000000000000</a:t>
            </a:r>
            <a:endParaRPr lang="fa-IR" sz="2000" dirty="0">
              <a:solidFill>
                <a:srgbClr val="FF0000"/>
              </a:solidFill>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327110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61961"/>
            <a:ext cx="8229600" cy="4647359"/>
          </a:xfrm>
        </p:spPr>
        <p:txBody>
          <a:bodyPr>
            <a:normAutofit fontScale="92500" lnSpcReduction="10000"/>
          </a:bodyPr>
          <a:lstStyle/>
          <a:p>
            <a:pPr algn="r" rtl="1"/>
            <a:r>
              <a:rPr lang="fa-IR" sz="2000" b="1" dirty="0">
                <a:latin typeface="Times New Roman" panose="02020603050405020304" pitchFamily="18" charset="0"/>
                <a:cs typeface="B Nazanin" panose="00000400000000000000" pitchFamily="2" charset="-78"/>
              </a:rPr>
              <a:t>آزمون تلفات جرم بر روی پوشش های از جنس </a:t>
            </a:r>
            <a:r>
              <a:rPr lang="en-US" sz="2000" b="1" dirty="0">
                <a:latin typeface="Times New Roman" panose="02020603050405020304" pitchFamily="18" charset="0"/>
                <a:cs typeface="B Nazanin" panose="00000400000000000000" pitchFamily="2" charset="-78"/>
              </a:rPr>
              <a:t>ST2</a:t>
            </a:r>
            <a:r>
              <a:rPr lang="fa-IR" sz="2000" b="1" dirty="0">
                <a:latin typeface="Times New Roman" panose="02020603050405020304" pitchFamily="18" charset="0"/>
                <a:cs typeface="B Nazanin" panose="00000400000000000000" pitchFamily="2" charset="-78"/>
              </a:rPr>
              <a:t> </a:t>
            </a:r>
            <a:r>
              <a:rPr lang="en-US" sz="2000" b="1" dirty="0">
                <a:latin typeface="Times New Roman" panose="02020603050405020304" pitchFamily="18" charset="0"/>
                <a:cs typeface="B Nazanin" panose="00000400000000000000" pitchFamily="2" charset="-78"/>
              </a:rPr>
              <a:t>(Loss of mass test on PVC sheaths of type ST2)</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a:latin typeface="Times New Roman" panose="02020603050405020304" pitchFamily="18" charset="0"/>
                <a:cs typeface="B Nazanin" panose="00000400000000000000" pitchFamily="2" charset="-78"/>
              </a:rPr>
              <a:t>آزمونه های لوله ای و دمبل شکل به مدت 7 روز در کوره ای با دمای </a:t>
            </a:r>
            <a:r>
              <a:rPr lang="en-US" sz="2000" dirty="0">
                <a:latin typeface="Times New Roman" panose="02020603050405020304" pitchFamily="18" charset="0"/>
                <a:cs typeface="B Nazanin" panose="00000400000000000000" pitchFamily="2" charset="-78"/>
              </a:rPr>
              <a:t>80°C</a:t>
            </a:r>
            <a:r>
              <a:rPr lang="fa-IR" sz="2000" dirty="0">
                <a:latin typeface="Times New Roman" panose="02020603050405020304" pitchFamily="18" charset="0"/>
                <a:cs typeface="B Nazanin" panose="00000400000000000000" pitchFamily="2" charset="-78"/>
              </a:rPr>
              <a:t> قرار می گیرند. قبل و پس از این عمل آزمونه ها وزن گیری می شوند تا میزان کاهش جرم آنها محاسبه گردد که نباید از مقادیر داده در استاندارد های </a:t>
            </a:r>
            <a:r>
              <a:rPr lang="en-US" sz="2000" dirty="0">
                <a:latin typeface="Times New Roman" panose="02020603050405020304" pitchFamily="18" charset="0"/>
                <a:cs typeface="B Nazanin" panose="00000400000000000000" pitchFamily="2" charset="-78"/>
              </a:rPr>
              <a:t>ISIRI 3569 , ISIRI 607</a:t>
            </a:r>
            <a:r>
              <a:rPr lang="fa-IR" sz="2000" dirty="0">
                <a:latin typeface="Times New Roman" panose="02020603050405020304" pitchFamily="18" charset="0"/>
                <a:cs typeface="B Nazanin" panose="00000400000000000000" pitchFamily="2" charset="-78"/>
              </a:rPr>
              <a:t> شده بیشتر شوند. </a:t>
            </a:r>
            <a:endParaRPr lang="en-US" sz="2000" dirty="0">
              <a:latin typeface="Times New Roman" panose="02020603050405020304" pitchFamily="18" charset="0"/>
              <a:cs typeface="B Nazanin" panose="00000400000000000000" pitchFamily="2" charset="-78"/>
            </a:endParaRPr>
          </a:p>
          <a:p>
            <a:pPr algn="r" rtl="1"/>
            <a:r>
              <a:rPr lang="fa-IR" sz="2000" b="1" dirty="0" smtClean="0">
                <a:latin typeface="Times New Roman" panose="02020603050405020304" pitchFamily="18" charset="0"/>
                <a:cs typeface="B Nazanin" panose="00000400000000000000" pitchFamily="2" charset="-78"/>
              </a:rPr>
              <a:t>آزمون </a:t>
            </a:r>
            <a:r>
              <a:rPr lang="fa-IR" sz="2000" b="1" dirty="0">
                <a:latin typeface="Times New Roman" panose="02020603050405020304" pitchFamily="18" charset="0"/>
                <a:cs typeface="B Nazanin" panose="00000400000000000000" pitchFamily="2" charset="-78"/>
              </a:rPr>
              <a:t>فشار در دمای بالا بر روی عایق ها و مواد غیر فلزی </a:t>
            </a:r>
            <a:r>
              <a:rPr lang="en-US" sz="2000" b="1" dirty="0">
                <a:latin typeface="Times New Roman" panose="02020603050405020304" pitchFamily="18" charset="0"/>
                <a:cs typeface="B Nazanin" panose="00000400000000000000" pitchFamily="2" charset="-78"/>
              </a:rPr>
              <a:t>(Pressure test at high temperature on insulations and non-metallic sheaths)</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smtClean="0">
                <a:latin typeface="Times New Roman" panose="02020603050405020304" pitchFamily="18" charset="0"/>
                <a:cs typeface="B Nazanin" panose="00000400000000000000" pitchFamily="2" charset="-78"/>
              </a:rPr>
              <a:t>بر روی آزمونه هایی به طول 10سانتیمتر وزنه ای مطابق با استاندارد </a:t>
            </a:r>
            <a:r>
              <a:rPr lang="en-US" sz="2000" dirty="0" smtClean="0">
                <a:latin typeface="Times New Roman" panose="02020603050405020304" pitchFamily="18" charset="0"/>
                <a:cs typeface="B Nazanin" panose="00000400000000000000" pitchFamily="2" charset="-78"/>
              </a:rPr>
              <a:t>ISIRI5525</a:t>
            </a:r>
            <a:r>
              <a:rPr lang="fa-IR" sz="2000" dirty="0" smtClean="0">
                <a:latin typeface="Times New Roman" panose="02020603050405020304" pitchFamily="18" charset="0"/>
                <a:cs typeface="B Nazanin" panose="00000400000000000000" pitchFamily="2" charset="-78"/>
              </a:rPr>
              <a:t> اعمال می گردد. آزمونه ها در کوره ای با دما و زمان اعلام شده در استاندارد </a:t>
            </a:r>
            <a:r>
              <a:rPr lang="en-US" sz="2000" dirty="0">
                <a:latin typeface="Times New Roman" panose="02020603050405020304" pitchFamily="18" charset="0"/>
                <a:cs typeface="B Nazanin" panose="00000400000000000000" pitchFamily="2" charset="-78"/>
              </a:rPr>
              <a:t>ISIRI 3569 , ISIRI </a:t>
            </a:r>
            <a:r>
              <a:rPr lang="en-US" sz="2000" dirty="0" smtClean="0">
                <a:latin typeface="Times New Roman" panose="02020603050405020304" pitchFamily="18" charset="0"/>
                <a:cs typeface="B Nazanin" panose="00000400000000000000" pitchFamily="2" charset="-78"/>
              </a:rPr>
              <a:t>607</a:t>
            </a:r>
            <a:r>
              <a:rPr lang="fa-IR" sz="2000" dirty="0" smtClean="0">
                <a:latin typeface="Times New Roman" panose="02020603050405020304" pitchFamily="18" charset="0"/>
                <a:cs typeface="B Nazanin" panose="00000400000000000000" pitchFamily="2" charset="-78"/>
              </a:rPr>
              <a:t>  قرار می گیرند. پس از آن میزان فرو رفتگی در آزمونه ها اندازه گیری می شود که نباید از 50 درصد ضخامت میانگین بیشتر باشند. </a:t>
            </a:r>
          </a:p>
          <a:p>
            <a:pPr algn="r" rtl="1"/>
            <a:r>
              <a:rPr lang="fa-IR" sz="2000" b="1" dirty="0">
                <a:latin typeface="Times New Roman" panose="02020603050405020304" pitchFamily="18" charset="0"/>
                <a:cs typeface="B Nazanin" panose="00000400000000000000" pitchFamily="2" charset="-78"/>
              </a:rPr>
              <a:t>آزمون شوک حرارتی </a:t>
            </a:r>
            <a:r>
              <a:rPr lang="en-US" sz="2000" b="1" dirty="0">
                <a:latin typeface="Times New Roman" panose="02020603050405020304" pitchFamily="18" charset="0"/>
                <a:cs typeface="B Nazanin" panose="00000400000000000000" pitchFamily="2" charset="-78"/>
              </a:rPr>
              <a:t>(Test for resistance of PVC insulation and sheaths to cracking (heat shock test</a:t>
            </a:r>
            <a:r>
              <a:rPr lang="en-US" sz="2000" b="1" dirty="0" smtClean="0">
                <a:latin typeface="Times New Roman" panose="02020603050405020304" pitchFamily="18" charset="0"/>
                <a:cs typeface="B Nazanin" panose="00000400000000000000" pitchFamily="2" charset="-78"/>
              </a:rPr>
              <a:t>))</a:t>
            </a:r>
            <a:endParaRPr lang="fa-IR" sz="2000" b="1" dirty="0" smtClean="0">
              <a:latin typeface="Times New Roman" panose="02020603050405020304" pitchFamily="18" charset="0"/>
              <a:cs typeface="B Nazanin" panose="00000400000000000000" pitchFamily="2" charset="-78"/>
            </a:endParaRPr>
          </a:p>
          <a:p>
            <a:pPr marL="109728" indent="0" algn="r" rtl="1">
              <a:buNone/>
            </a:pPr>
            <a:r>
              <a:rPr lang="fa-IR" sz="2000" dirty="0" smtClean="0">
                <a:latin typeface="Times New Roman" panose="02020603050405020304" pitchFamily="18" charset="0"/>
                <a:cs typeface="B Nazanin" panose="00000400000000000000" pitchFamily="2" charset="-78"/>
              </a:rPr>
              <a:t>آزمونه ها مطابق با استاندارد </a:t>
            </a:r>
            <a:r>
              <a:rPr lang="en-US" sz="2000" dirty="0">
                <a:latin typeface="Times New Roman" panose="02020603050405020304" pitchFamily="18" charset="0"/>
                <a:cs typeface="B Nazanin" panose="00000400000000000000" pitchFamily="2" charset="-78"/>
              </a:rPr>
              <a:t>ISIRI5525</a:t>
            </a:r>
            <a:r>
              <a:rPr lang="fa-IR" sz="2000" dirty="0">
                <a:latin typeface="Times New Roman" panose="02020603050405020304" pitchFamily="18" charset="0"/>
                <a:cs typeface="B Nazanin" panose="00000400000000000000" pitchFamily="2" charset="-78"/>
              </a:rPr>
              <a:t> </a:t>
            </a:r>
            <a:r>
              <a:rPr lang="fa-IR" sz="2000" dirty="0" smtClean="0">
                <a:latin typeface="Times New Roman" panose="02020603050405020304" pitchFamily="18" charset="0"/>
                <a:cs typeface="B Nazanin" panose="00000400000000000000" pitchFamily="2" charset="-78"/>
              </a:rPr>
              <a:t>و وابسته به قطر و ضخامت بر روی میله ای پیچیده می شوند. میله ها به مدت یک ساعت در کوره ای با دمای </a:t>
            </a:r>
            <a:r>
              <a:rPr lang="en-US" sz="2000" dirty="0" smtClean="0">
                <a:latin typeface="Times New Roman" panose="02020603050405020304" pitchFamily="18" charset="0"/>
                <a:cs typeface="B Nazanin" panose="00000400000000000000" pitchFamily="2" charset="-78"/>
              </a:rPr>
              <a:t>150°C</a:t>
            </a:r>
            <a:r>
              <a:rPr lang="fa-IR" sz="2000" dirty="0" smtClean="0">
                <a:latin typeface="Times New Roman" panose="02020603050405020304" pitchFamily="18" charset="0"/>
                <a:cs typeface="B Nazanin" panose="00000400000000000000" pitchFamily="2" charset="-78"/>
              </a:rPr>
              <a:t> قرار می گیرند. پس از پایان این زمان نباید ترک خوردگی بر روی آزمونه ها نمایان گردد.</a:t>
            </a:r>
            <a:endParaRPr lang="en-US" sz="2000" dirty="0">
              <a:latin typeface="Times New Roman" panose="02020603050405020304" pitchFamily="18" charset="0"/>
              <a:cs typeface="B Nazanin" panose="00000400000000000000" pitchFamily="2" charset="-78"/>
            </a:endParaRPr>
          </a:p>
          <a:p>
            <a:endParaRPr lang="en-US" sz="2000" dirty="0"/>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354589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11349"/>
            <a:ext cx="8229600" cy="4525963"/>
          </a:xfrm>
        </p:spPr>
        <p:txBody>
          <a:bodyPr>
            <a:normAutofit fontScale="92500" lnSpcReduction="20000"/>
          </a:bodyPr>
          <a:lstStyle/>
          <a:p>
            <a:pPr algn="r" rtl="1"/>
            <a:r>
              <a:rPr lang="fa-IR" sz="2000" b="1" dirty="0">
                <a:latin typeface="Times New Roman" panose="02020603050405020304" pitchFamily="18" charset="0"/>
                <a:cs typeface="B Nazanin" panose="00000400000000000000" pitchFamily="2" charset="-78"/>
              </a:rPr>
              <a:t>آزمون های در دمای پایین بر روی عایق و روکش </a:t>
            </a:r>
            <a:r>
              <a:rPr lang="en-US" sz="2000" b="1" dirty="0">
                <a:latin typeface="Times New Roman" panose="02020603050405020304" pitchFamily="18" charset="0"/>
                <a:cs typeface="B Nazanin" panose="00000400000000000000" pitchFamily="2" charset="-78"/>
              </a:rPr>
              <a:t>PVC</a:t>
            </a:r>
            <a:r>
              <a:rPr lang="fa-IR" sz="2000" b="1" dirty="0">
                <a:latin typeface="Times New Roman" panose="02020603050405020304" pitchFamily="18" charset="0"/>
                <a:cs typeface="B Nazanin" panose="00000400000000000000" pitchFamily="2" charset="-78"/>
              </a:rPr>
              <a:t> و روکش های هالوژن فری  </a:t>
            </a:r>
            <a:r>
              <a:rPr lang="en-US" sz="2000" b="1" dirty="0">
                <a:latin typeface="Times New Roman" panose="02020603050405020304" pitchFamily="18" charset="0"/>
                <a:cs typeface="B Nazanin" panose="00000400000000000000" pitchFamily="2" charset="-78"/>
              </a:rPr>
              <a:t>(Test on PVC insulation and sheaths and halogen free sheaths at </a:t>
            </a:r>
            <a:r>
              <a:rPr lang="en-US" sz="2000" b="1" dirty="0" smtClean="0">
                <a:latin typeface="Times New Roman" panose="02020603050405020304" pitchFamily="18" charset="0"/>
                <a:cs typeface="B Nazanin" panose="00000400000000000000" pitchFamily="2" charset="-78"/>
              </a:rPr>
              <a:t>low</a:t>
            </a:r>
            <a:r>
              <a:rPr lang="en-US" sz="2000" b="1" dirty="0">
                <a:latin typeface="Times New Roman" panose="02020603050405020304" pitchFamily="18" charset="0"/>
                <a:cs typeface="B Nazanin" panose="00000400000000000000" pitchFamily="2" charset="-78"/>
              </a:rPr>
              <a:t> temperatures)</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smtClean="0">
                <a:latin typeface="Times New Roman" panose="02020603050405020304" pitchFamily="18" charset="0"/>
                <a:cs typeface="B Nazanin" panose="00000400000000000000" pitchFamily="2" charset="-78"/>
              </a:rPr>
              <a:t>عبارتند از آزمون خمش و </a:t>
            </a:r>
            <a:r>
              <a:rPr lang="fa-IR" sz="2000" dirty="0">
                <a:latin typeface="Times New Roman" panose="02020603050405020304" pitchFamily="18" charset="0"/>
                <a:cs typeface="B Nazanin" panose="00000400000000000000" pitchFamily="2" charset="-78"/>
              </a:rPr>
              <a:t>آزمون </a:t>
            </a:r>
            <a:r>
              <a:rPr lang="fa-IR" sz="2000" dirty="0" smtClean="0">
                <a:latin typeface="Times New Roman" panose="02020603050405020304" pitchFamily="18" charset="0"/>
                <a:cs typeface="B Nazanin" panose="00000400000000000000" pitchFamily="2" charset="-78"/>
              </a:rPr>
              <a:t>ضربه و </a:t>
            </a:r>
            <a:r>
              <a:rPr lang="fa-IR" sz="2000" dirty="0">
                <a:latin typeface="Times New Roman" panose="02020603050405020304" pitchFamily="18" charset="0"/>
                <a:cs typeface="B Nazanin" panose="00000400000000000000" pitchFamily="2" charset="-78"/>
              </a:rPr>
              <a:t>آزمون </a:t>
            </a:r>
            <a:r>
              <a:rPr lang="fa-IR" sz="2000" dirty="0" smtClean="0">
                <a:latin typeface="Times New Roman" panose="02020603050405020304" pitchFamily="18" charset="0"/>
                <a:cs typeface="B Nazanin" panose="00000400000000000000" pitchFamily="2" charset="-78"/>
              </a:rPr>
              <a:t>ازدیاد طول که در دمای </a:t>
            </a:r>
            <a:r>
              <a:rPr lang="en-US" sz="2000" dirty="0" smtClean="0">
                <a:latin typeface="Times New Roman" panose="02020603050405020304" pitchFamily="18" charset="0"/>
                <a:cs typeface="B Nazanin" panose="00000400000000000000" pitchFamily="2" charset="-78"/>
              </a:rPr>
              <a:t>-15°C</a:t>
            </a:r>
            <a:r>
              <a:rPr lang="fa-IR" sz="2000" dirty="0" smtClean="0">
                <a:latin typeface="Times New Roman" panose="02020603050405020304" pitchFamily="18" charset="0"/>
                <a:cs typeface="B Nazanin" panose="00000400000000000000" pitchFamily="2" charset="-78"/>
              </a:rPr>
              <a:t> انجام می شوندکه نهایتا نباید هیچ گونه ترک خوردگی در ظاهر نمونه ها دیده شود.</a:t>
            </a:r>
            <a:endParaRPr lang="fa-IR" sz="2000" dirty="0">
              <a:latin typeface="Times New Roman" panose="02020603050405020304" pitchFamily="18" charset="0"/>
              <a:cs typeface="B Nazanin" panose="00000400000000000000" pitchFamily="2" charset="-78"/>
            </a:endParaRPr>
          </a:p>
          <a:p>
            <a:pPr algn="r" rtl="1"/>
            <a:r>
              <a:rPr lang="fa-IR" sz="2000" b="1" dirty="0" smtClean="0">
                <a:latin typeface="Times New Roman" panose="02020603050405020304" pitchFamily="18" charset="0"/>
                <a:cs typeface="B Nazanin" panose="00000400000000000000" pitchFamily="2" charset="-78"/>
              </a:rPr>
              <a:t>آزمون </a:t>
            </a:r>
            <a:r>
              <a:rPr lang="fa-IR" sz="2000" b="1" dirty="0">
                <a:latin typeface="Times New Roman" panose="02020603050405020304" pitchFamily="18" charset="0"/>
                <a:cs typeface="B Nazanin" panose="00000400000000000000" pitchFamily="2" charset="-78"/>
              </a:rPr>
              <a:t>گرماسختی برای عایق های </a:t>
            </a:r>
            <a:r>
              <a:rPr lang="en-US" sz="2000" b="1" dirty="0">
                <a:latin typeface="Times New Roman" panose="02020603050405020304" pitchFamily="18" charset="0"/>
                <a:cs typeface="B Nazanin" panose="00000400000000000000" pitchFamily="2" charset="-78"/>
              </a:rPr>
              <a:t>EPR </a:t>
            </a:r>
            <a:r>
              <a:rPr lang="fa-IR" sz="2000" b="1" dirty="0">
                <a:latin typeface="Times New Roman" panose="02020603050405020304" pitchFamily="18" charset="0"/>
                <a:cs typeface="B Nazanin" panose="00000400000000000000" pitchFamily="2" charset="-78"/>
              </a:rPr>
              <a:t> و </a:t>
            </a:r>
            <a:r>
              <a:rPr lang="en-US" sz="2000" b="1" dirty="0">
                <a:latin typeface="Times New Roman" panose="02020603050405020304" pitchFamily="18" charset="0"/>
                <a:cs typeface="B Nazanin" panose="00000400000000000000" pitchFamily="2" charset="-78"/>
              </a:rPr>
              <a:t> HEPR</a:t>
            </a:r>
            <a:r>
              <a:rPr lang="fa-IR" sz="2000" b="1" dirty="0">
                <a:latin typeface="Times New Roman" panose="02020603050405020304" pitchFamily="18" charset="0"/>
                <a:cs typeface="B Nazanin" panose="00000400000000000000" pitchFamily="2" charset="-78"/>
              </a:rPr>
              <a:t>و </a:t>
            </a:r>
            <a:r>
              <a:rPr lang="en-US" sz="2000" b="1" dirty="0">
                <a:latin typeface="Times New Roman" panose="02020603050405020304" pitchFamily="18" charset="0"/>
                <a:cs typeface="B Nazanin" panose="00000400000000000000" pitchFamily="2" charset="-78"/>
              </a:rPr>
              <a:t>XLPE</a:t>
            </a:r>
            <a:r>
              <a:rPr lang="fa-IR" sz="2000" b="1" dirty="0">
                <a:latin typeface="Times New Roman" panose="02020603050405020304" pitchFamily="18" charset="0"/>
                <a:cs typeface="B Nazanin" panose="00000400000000000000" pitchFamily="2" charset="-78"/>
              </a:rPr>
              <a:t> و پوشش های </a:t>
            </a:r>
            <a:r>
              <a:rPr lang="fa-IR" sz="2000" b="1" dirty="0" smtClean="0">
                <a:latin typeface="Times New Roman" panose="02020603050405020304" pitchFamily="18" charset="0"/>
                <a:cs typeface="B Nazanin" panose="00000400000000000000" pitchFamily="2" charset="-78"/>
              </a:rPr>
              <a:t>کشسان </a:t>
            </a:r>
            <a:r>
              <a:rPr lang="en-US" sz="2000" b="1" dirty="0">
                <a:latin typeface="Times New Roman" panose="02020603050405020304" pitchFamily="18" charset="0"/>
                <a:cs typeface="B Nazanin" panose="00000400000000000000" pitchFamily="2" charset="-78"/>
              </a:rPr>
              <a:t>(Hot set test for EPR, HEPR and XLPE insulations and elastomeric sheaths)</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a:latin typeface="Times New Roman" panose="02020603050405020304" pitchFamily="18" charset="0"/>
                <a:cs typeface="B Nazanin" panose="00000400000000000000" pitchFamily="2" charset="-78"/>
              </a:rPr>
              <a:t>نمونه برداری از عایق ها جهت آزمون به دو صورت لوله ای و دمبل فرم صورت می گیرد که وزنه اعمالی به آنها مطابق با استاندارد محاسبه می گردد. نمونه همراه با وزنه به مدت 15 دقیقه در کوره ای با دمای 200 درجه قرار می گیرد. در این حالت میزان ازدیاد طول بدست می آید. سپس با برداشتن وزنه و قرار دادن نمونه به مدت 5 دقیقه در کوره میزان برگشت پذیری بدست میآید. میزان ازدیاد طول حداکثر 175% و میزان برگشت پذیری حداکثر 15 % می باشد.</a:t>
            </a:r>
            <a:endParaRPr lang="en-US" sz="2000" dirty="0">
              <a:latin typeface="Times New Roman" panose="02020603050405020304" pitchFamily="18" charset="0"/>
              <a:cs typeface="B Nazanin" panose="00000400000000000000" pitchFamily="2" charset="-78"/>
            </a:endParaRPr>
          </a:p>
          <a:p>
            <a:pPr algn="r" rtl="1"/>
            <a:r>
              <a:rPr lang="fa-IR" sz="2000" b="1" dirty="0" smtClean="0">
                <a:latin typeface="Times New Roman" panose="02020603050405020304" pitchFamily="18" charset="0"/>
                <a:cs typeface="B Nazanin" panose="00000400000000000000" pitchFamily="2" charset="-78"/>
              </a:rPr>
              <a:t>آزمون </a:t>
            </a:r>
            <a:r>
              <a:rPr lang="fa-IR" sz="2000" b="1" dirty="0">
                <a:latin typeface="Times New Roman" panose="02020603050405020304" pitchFamily="18" charset="0"/>
                <a:cs typeface="B Nazanin" panose="00000400000000000000" pitchFamily="2" charset="-78"/>
              </a:rPr>
              <a:t>جمعشوندگی برای عایق </a:t>
            </a:r>
            <a:r>
              <a:rPr lang="en-US" sz="2000" b="1" dirty="0">
                <a:latin typeface="Times New Roman" panose="02020603050405020304" pitchFamily="18" charset="0"/>
                <a:cs typeface="B Nazanin" panose="00000400000000000000" pitchFamily="2" charset="-78"/>
              </a:rPr>
              <a:t>XLPE </a:t>
            </a:r>
            <a:r>
              <a:rPr lang="fa-IR" sz="2000" b="1" dirty="0">
                <a:latin typeface="Times New Roman" panose="02020603050405020304" pitchFamily="18" charset="0"/>
                <a:cs typeface="B Nazanin" panose="00000400000000000000" pitchFamily="2" charset="-78"/>
              </a:rPr>
              <a:t> و روکش </a:t>
            </a:r>
            <a:r>
              <a:rPr lang="en-US" sz="2000" b="1" dirty="0">
                <a:latin typeface="Times New Roman" panose="02020603050405020304" pitchFamily="18" charset="0"/>
                <a:cs typeface="B Nazanin" panose="00000400000000000000" pitchFamily="2" charset="-78"/>
              </a:rPr>
              <a:t>PE</a:t>
            </a:r>
            <a:r>
              <a:rPr lang="fa-IR" sz="2000" b="1" dirty="0">
                <a:latin typeface="Times New Roman" panose="02020603050405020304" pitchFamily="18" charset="0"/>
                <a:cs typeface="B Nazanin" panose="00000400000000000000" pitchFamily="2" charset="-78"/>
              </a:rPr>
              <a:t> </a:t>
            </a:r>
            <a:r>
              <a:rPr lang="en-US" sz="2000" b="1" dirty="0">
                <a:latin typeface="Times New Roman" panose="02020603050405020304" pitchFamily="18" charset="0"/>
                <a:cs typeface="B Nazanin" panose="00000400000000000000" pitchFamily="2" charset="-78"/>
              </a:rPr>
              <a:t>(Shrinkage test for XLPE insulation and PE </a:t>
            </a:r>
            <a:r>
              <a:rPr lang="en-US" sz="2000" b="1" dirty="0" err="1">
                <a:latin typeface="Times New Roman" panose="02020603050405020304" pitchFamily="18" charset="0"/>
                <a:cs typeface="B Nazanin" panose="00000400000000000000" pitchFamily="2" charset="-78"/>
              </a:rPr>
              <a:t>oversheaths</a:t>
            </a:r>
            <a:r>
              <a:rPr lang="en-US" sz="2000" b="1" dirty="0">
                <a:latin typeface="Times New Roman" panose="02020603050405020304" pitchFamily="18" charset="0"/>
                <a:cs typeface="B Nazanin" panose="00000400000000000000" pitchFamily="2" charset="-78"/>
              </a:rPr>
              <a:t>)</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smtClean="0">
                <a:latin typeface="Times New Roman" panose="02020603050405020304" pitchFamily="18" charset="0"/>
                <a:cs typeface="B Nazanin" panose="00000400000000000000" pitchFamily="2" charset="-78"/>
              </a:rPr>
              <a:t>طولی از نمونه ها مطابق با استاندارد </a:t>
            </a:r>
            <a:r>
              <a:rPr lang="en-US" sz="2000" dirty="0" smtClean="0">
                <a:latin typeface="Times New Roman" panose="02020603050405020304" pitchFamily="18" charset="0"/>
                <a:cs typeface="B Nazanin" panose="00000400000000000000" pitchFamily="2" charset="-78"/>
              </a:rPr>
              <a:t>ISIRI 5525</a:t>
            </a:r>
            <a:r>
              <a:rPr lang="fa-IR" sz="2000" dirty="0" smtClean="0">
                <a:latin typeface="Times New Roman" panose="02020603050405020304" pitchFamily="18" charset="0"/>
                <a:cs typeface="B Nazanin" panose="00000400000000000000" pitchFamily="2" charset="-78"/>
              </a:rPr>
              <a:t> برش داده می شوند. سپس از قسمت میانی به طول مشخصی نشانه گذاری می گردد. آزمونه به مدت یک ساعت در کوره ای با دمای </a:t>
            </a:r>
            <a:r>
              <a:rPr lang="en-US" sz="2000" dirty="0" smtClean="0">
                <a:latin typeface="Times New Roman" panose="02020603050405020304" pitchFamily="18" charset="0"/>
                <a:cs typeface="B Nazanin" panose="00000400000000000000" pitchFamily="2" charset="-78"/>
              </a:rPr>
              <a:t> 130°C</a:t>
            </a:r>
            <a:r>
              <a:rPr lang="fa-IR" sz="2000" dirty="0">
                <a:latin typeface="Times New Roman" panose="02020603050405020304" pitchFamily="18" charset="0"/>
                <a:cs typeface="B Nazanin" panose="00000400000000000000" pitchFamily="2" charset="-78"/>
              </a:rPr>
              <a:t> </a:t>
            </a:r>
            <a:r>
              <a:rPr lang="fa-IR" sz="2000" dirty="0" smtClean="0">
                <a:latin typeface="Times New Roman" panose="02020603050405020304" pitchFamily="18" charset="0"/>
                <a:cs typeface="B Nazanin" panose="00000400000000000000" pitchFamily="2" charset="-78"/>
              </a:rPr>
              <a:t>قرارا می گیرد. پس از طی یک ساعت طول نشانه گذاری شده مجددا اندازه گیری می شود. درصد اختلاف این اندازه گیری ها نباید بیش از 4 درصد باشد.</a:t>
            </a:r>
            <a:endParaRPr lang="en-US" sz="2000" dirty="0">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19529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7964"/>
            <a:ext cx="8229600" cy="4359327"/>
          </a:xfrm>
        </p:spPr>
        <p:txBody>
          <a:bodyPr/>
          <a:lstStyle/>
          <a:p>
            <a:pPr algn="r" rtl="1"/>
            <a:r>
              <a:rPr lang="fa-IR" sz="2000" b="1" dirty="0" smtClean="0">
                <a:latin typeface="Times New Roman" panose="02020603050405020304" pitchFamily="18" charset="0"/>
                <a:cs typeface="B Nazanin" panose="00000400000000000000" pitchFamily="2" charset="-78"/>
              </a:rPr>
              <a:t>آزمون جذب آب بر روی عایق</a:t>
            </a:r>
            <a:r>
              <a:rPr lang="en-US" sz="2000" b="1" dirty="0" smtClean="0">
                <a:latin typeface="Times New Roman" panose="02020603050405020304" pitchFamily="18" charset="0"/>
                <a:cs typeface="B Nazanin" panose="00000400000000000000" pitchFamily="2" charset="-78"/>
              </a:rPr>
              <a:t> PVC </a:t>
            </a:r>
            <a:r>
              <a:rPr lang="fa-IR" sz="2000" b="1" dirty="0" smtClean="0">
                <a:latin typeface="Times New Roman" panose="02020603050405020304" pitchFamily="18" charset="0"/>
                <a:cs typeface="B Nazanin" panose="00000400000000000000" pitchFamily="2" charset="-78"/>
              </a:rPr>
              <a:t>و </a:t>
            </a:r>
            <a:r>
              <a:rPr lang="en-US" sz="2000" b="1" dirty="0" smtClean="0">
                <a:latin typeface="Times New Roman" panose="02020603050405020304" pitchFamily="18" charset="0"/>
                <a:cs typeface="B Nazanin" panose="00000400000000000000" pitchFamily="2" charset="-78"/>
              </a:rPr>
              <a:t>XLPE</a:t>
            </a:r>
            <a:r>
              <a:rPr lang="fa-IR" sz="2000" b="1" dirty="0" smtClean="0">
                <a:latin typeface="Times New Roman" panose="02020603050405020304" pitchFamily="18" charset="0"/>
                <a:cs typeface="B Nazanin" panose="00000400000000000000" pitchFamily="2" charset="-78"/>
              </a:rPr>
              <a:t> و روکش هالوژن فری </a:t>
            </a:r>
            <a:r>
              <a:rPr lang="en-US" sz="2000" b="1" dirty="0" smtClean="0">
                <a:latin typeface="Times New Roman" panose="02020603050405020304" pitchFamily="18" charset="0"/>
                <a:cs typeface="B Nazanin" panose="00000400000000000000" pitchFamily="2" charset="-78"/>
              </a:rPr>
              <a:t>(Water absorption test on PVC , XLPE insulation &amp; halogen free </a:t>
            </a:r>
            <a:r>
              <a:rPr lang="en-US" sz="2000" b="1" dirty="0" err="1" smtClean="0">
                <a:latin typeface="Times New Roman" panose="02020603050405020304" pitchFamily="18" charset="0"/>
                <a:cs typeface="B Nazanin" panose="00000400000000000000" pitchFamily="2" charset="-78"/>
              </a:rPr>
              <a:t>oversheaths</a:t>
            </a:r>
            <a:r>
              <a:rPr lang="en-US" sz="2000" b="1" dirty="0" smtClean="0">
                <a:latin typeface="Times New Roman" panose="02020603050405020304" pitchFamily="18" charset="0"/>
                <a:cs typeface="B Nazanin" panose="00000400000000000000" pitchFamily="2" charset="-78"/>
              </a:rPr>
              <a:t>)</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smtClean="0">
                <a:latin typeface="Times New Roman" panose="02020603050405020304" pitchFamily="18" charset="0"/>
                <a:cs typeface="B Nazanin" panose="00000400000000000000" pitchFamily="2" charset="-78"/>
              </a:rPr>
              <a:t>جذب آب به دو روش الکتریکی  (جهت عایق های </a:t>
            </a:r>
            <a:r>
              <a:rPr lang="en-US" sz="2000" dirty="0" smtClean="0">
                <a:latin typeface="Times New Roman" panose="02020603050405020304" pitchFamily="18" charset="0"/>
                <a:cs typeface="B Nazanin" panose="00000400000000000000" pitchFamily="2" charset="-78"/>
              </a:rPr>
              <a:t>PVC</a:t>
            </a:r>
            <a:r>
              <a:rPr lang="fa-IR" sz="2000" dirty="0" smtClean="0">
                <a:latin typeface="Times New Roman" panose="02020603050405020304" pitchFamily="18" charset="0"/>
                <a:cs typeface="B Nazanin" panose="00000400000000000000" pitchFamily="2" charset="-78"/>
              </a:rPr>
              <a:t> ) و گرانی سنجی (جهت عایق </a:t>
            </a:r>
            <a:r>
              <a:rPr lang="en-US" sz="2000" dirty="0" smtClean="0">
                <a:latin typeface="Times New Roman" panose="02020603050405020304" pitchFamily="18" charset="0"/>
                <a:cs typeface="B Nazanin" panose="00000400000000000000" pitchFamily="2" charset="-78"/>
              </a:rPr>
              <a:t>XLPE</a:t>
            </a:r>
            <a:r>
              <a:rPr lang="fa-IR" sz="2000" dirty="0" smtClean="0">
                <a:latin typeface="Times New Roman" panose="02020603050405020304" pitchFamily="18" charset="0"/>
                <a:cs typeface="B Nazanin" panose="00000400000000000000" pitchFamily="2" charset="-78"/>
              </a:rPr>
              <a:t> و روکش هالوژن فری) انجام می شود.</a:t>
            </a:r>
          </a:p>
          <a:p>
            <a:pPr marL="109728" indent="0" algn="r" rtl="1">
              <a:buNone/>
            </a:pPr>
            <a:r>
              <a:rPr lang="fa-IR" sz="2000" dirty="0" smtClean="0">
                <a:latin typeface="Times New Roman" panose="02020603050405020304" pitchFamily="18" charset="0"/>
                <a:cs typeface="B Nazanin" panose="00000400000000000000" pitchFamily="2" charset="-78"/>
              </a:rPr>
              <a:t>در روش الکتریکی متراژی از سیم </a:t>
            </a:r>
            <a:r>
              <a:rPr lang="fa-IR" sz="2000" dirty="0">
                <a:latin typeface="Times New Roman" panose="02020603050405020304" pitchFamily="18" charset="0"/>
                <a:cs typeface="B Nazanin" panose="00000400000000000000" pitchFamily="2" charset="-78"/>
              </a:rPr>
              <a:t>به مدت 240 ساعت داخل </a:t>
            </a:r>
            <a:r>
              <a:rPr lang="fa-IR" sz="2000" dirty="0" smtClean="0">
                <a:latin typeface="Times New Roman" panose="02020603050405020304" pitchFamily="18" charset="0"/>
                <a:cs typeface="B Nazanin" panose="00000400000000000000" pitchFamily="2" charset="-78"/>
              </a:rPr>
              <a:t>حمام آبی با دمای </a:t>
            </a:r>
            <a:r>
              <a:rPr lang="en-US" sz="2000" dirty="0" smtClean="0">
                <a:latin typeface="Times New Roman" panose="02020603050405020304" pitchFamily="18" charset="0"/>
                <a:cs typeface="B Nazanin" panose="00000400000000000000" pitchFamily="2" charset="-78"/>
              </a:rPr>
              <a:t>70°C</a:t>
            </a:r>
            <a:r>
              <a:rPr lang="fa-IR" sz="2000" dirty="0" smtClean="0">
                <a:latin typeface="Times New Roman" panose="02020603050405020304" pitchFamily="18" charset="0"/>
                <a:cs typeface="B Nazanin" panose="00000400000000000000" pitchFamily="2" charset="-78"/>
              </a:rPr>
              <a:t> تحت ولتاژی مطابق با استاندارد و وابسته به ضخامت قرار می گیرد که نباید طی این زمان هیچگونه شکست الکتریکی روی دهد.</a:t>
            </a:r>
          </a:p>
          <a:p>
            <a:pPr marL="109728" indent="0" algn="r" rtl="1">
              <a:buNone/>
            </a:pPr>
            <a:r>
              <a:rPr lang="fa-IR" sz="2000" dirty="0" smtClean="0">
                <a:latin typeface="Times New Roman" panose="02020603050405020304" pitchFamily="18" charset="0"/>
                <a:cs typeface="B Nazanin" panose="00000400000000000000" pitchFamily="2" charset="-78"/>
              </a:rPr>
              <a:t>در روش گرانی سنجی قطعه ای از نمونه به شکل مستطیل با ابعاد مشخص برداشته می شود. آزمونه داخل محفظه ای از آب یون زدایی شده به مدت 336 ساعت درون کوره خلا با دمای </a:t>
            </a:r>
            <a:r>
              <a:rPr lang="en-US" sz="2000" dirty="0" smtClean="0">
                <a:latin typeface="Times New Roman" panose="02020603050405020304" pitchFamily="18" charset="0"/>
                <a:cs typeface="B Nazanin" panose="00000400000000000000" pitchFamily="2" charset="-78"/>
              </a:rPr>
              <a:t>85°C</a:t>
            </a:r>
            <a:r>
              <a:rPr lang="fa-IR" sz="2000" dirty="0" smtClean="0">
                <a:latin typeface="Times New Roman" panose="02020603050405020304" pitchFamily="18" charset="0"/>
                <a:cs typeface="B Nazanin" panose="00000400000000000000" pitchFamily="2" charset="-78"/>
              </a:rPr>
              <a:t> قرار می گیرد. قبل و پس از این مرحله آزمونه به مدت 72 ساعت در کوره با دمای </a:t>
            </a:r>
            <a:r>
              <a:rPr lang="en-US" sz="2000" dirty="0" smtClean="0">
                <a:latin typeface="Times New Roman" panose="02020603050405020304" pitchFamily="18" charset="0"/>
                <a:cs typeface="B Nazanin" panose="00000400000000000000" pitchFamily="2" charset="-78"/>
              </a:rPr>
              <a:t>70°C</a:t>
            </a:r>
            <a:r>
              <a:rPr lang="fa-IR" sz="2000" dirty="0" smtClean="0">
                <a:latin typeface="Times New Roman" panose="02020603050405020304" pitchFamily="18" charset="0"/>
                <a:cs typeface="B Nazanin" panose="00000400000000000000" pitchFamily="2" charset="-78"/>
              </a:rPr>
              <a:t> گرم می شود. کمترین اختلاف وزن مراحل نسبت به سطح تبخیر عدد جذب آب می باشد که نباید از مقادیر داده شده در استاندارد </a:t>
            </a:r>
            <a:r>
              <a:rPr lang="en-US" sz="2000" dirty="0" smtClean="0">
                <a:latin typeface="Times New Roman" panose="02020603050405020304" pitchFamily="18" charset="0"/>
                <a:cs typeface="B Nazanin" panose="00000400000000000000" pitchFamily="2" charset="-78"/>
              </a:rPr>
              <a:t>ISIRI 3569</a:t>
            </a:r>
            <a:r>
              <a:rPr lang="fa-IR" sz="2000" dirty="0" smtClean="0">
                <a:latin typeface="Times New Roman" panose="02020603050405020304" pitchFamily="18" charset="0"/>
                <a:cs typeface="B Nazanin" panose="00000400000000000000" pitchFamily="2" charset="-78"/>
              </a:rPr>
              <a:t> بیشتر باشد.</a:t>
            </a:r>
            <a:endParaRPr lang="en-US" sz="2000" dirty="0">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369150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628800"/>
            <a:ext cx="8435280" cy="4320480"/>
          </a:xfrm>
        </p:spPr>
        <p:txBody>
          <a:bodyPr>
            <a:normAutofit/>
          </a:bodyPr>
          <a:lstStyle/>
          <a:p>
            <a:pPr algn="r" rtl="1"/>
            <a:r>
              <a:rPr lang="fa-IR" sz="2000" b="1" dirty="0" smtClean="0">
                <a:latin typeface="Times New Roman" panose="02020603050405020304" pitchFamily="18" charset="0"/>
                <a:cs typeface="B Nazanin" panose="00000400000000000000" pitchFamily="2" charset="-78"/>
              </a:rPr>
              <a:t>آزمون میزان دوده برای روکش های </a:t>
            </a:r>
            <a:r>
              <a:rPr lang="en-US" sz="2000" b="1" dirty="0" smtClean="0">
                <a:latin typeface="Times New Roman" panose="02020603050405020304" pitchFamily="18" charset="0"/>
                <a:cs typeface="B Nazanin" panose="00000400000000000000" pitchFamily="2" charset="-78"/>
              </a:rPr>
              <a:t>PE</a:t>
            </a:r>
            <a:r>
              <a:rPr lang="fa-IR" sz="2000" b="1" dirty="0" smtClean="0">
                <a:latin typeface="Times New Roman" panose="02020603050405020304" pitchFamily="18" charset="0"/>
                <a:cs typeface="B Nazanin" panose="00000400000000000000" pitchFamily="2" charset="-78"/>
              </a:rPr>
              <a:t> مشکی </a:t>
            </a:r>
            <a:r>
              <a:rPr lang="en-US" sz="2000" b="1" dirty="0">
                <a:latin typeface="Times New Roman" panose="02020603050405020304" pitchFamily="18" charset="0"/>
                <a:cs typeface="B Nazanin" panose="00000400000000000000" pitchFamily="2" charset="-78"/>
              </a:rPr>
              <a:t>(Measurement of carbon black content for black PE </a:t>
            </a:r>
            <a:r>
              <a:rPr lang="en-US" sz="2000" b="1" dirty="0" err="1">
                <a:latin typeface="Times New Roman" panose="02020603050405020304" pitchFamily="18" charset="0"/>
                <a:cs typeface="B Nazanin" panose="00000400000000000000" pitchFamily="2" charset="-78"/>
              </a:rPr>
              <a:t>oversheaths</a:t>
            </a:r>
            <a:r>
              <a:rPr lang="en-US" sz="2000" b="1" dirty="0" smtClean="0">
                <a:latin typeface="Times New Roman" panose="02020603050405020304" pitchFamily="18" charset="0"/>
                <a:cs typeface="B Nazanin" panose="00000400000000000000" pitchFamily="2" charset="-78"/>
              </a:rPr>
              <a:t>)</a:t>
            </a:r>
          </a:p>
          <a:p>
            <a:pPr marL="109728" indent="0" algn="r" rtl="1">
              <a:buNone/>
            </a:pPr>
            <a:endParaRPr lang="en-US" sz="2000" b="1" dirty="0" smtClean="0">
              <a:latin typeface="Times New Roman" panose="02020603050405020304" pitchFamily="18" charset="0"/>
              <a:cs typeface="B Nazanin" panose="00000400000000000000" pitchFamily="2" charset="-78"/>
            </a:endParaRPr>
          </a:p>
          <a:p>
            <a:pPr marL="109728" indent="0" algn="r" rtl="1">
              <a:buNone/>
            </a:pPr>
            <a:endParaRPr lang="en-US" sz="2000" b="1" dirty="0">
              <a:latin typeface="Times New Roman" panose="02020603050405020304" pitchFamily="18" charset="0"/>
              <a:cs typeface="B Nazanin" panose="00000400000000000000" pitchFamily="2" charset="-78"/>
            </a:endParaRPr>
          </a:p>
          <a:p>
            <a:pPr marL="109728" indent="0" algn="r" rtl="1">
              <a:buNone/>
            </a:pPr>
            <a:endParaRPr lang="fa-IR" sz="2000" b="1" dirty="0">
              <a:latin typeface="Times New Roman" panose="02020603050405020304" pitchFamily="18" charset="0"/>
              <a:cs typeface="B Nazanin" panose="00000400000000000000" pitchFamily="2" charset="-78"/>
            </a:endParaRPr>
          </a:p>
          <a:p>
            <a:pPr algn="r" rtl="1"/>
            <a:r>
              <a:rPr lang="fa-IR" sz="2000" b="1" dirty="0">
                <a:latin typeface="Times New Roman" panose="02020603050405020304" pitchFamily="18" charset="0"/>
                <a:cs typeface="B Nazanin" panose="00000400000000000000" pitchFamily="2" charset="-78"/>
              </a:rPr>
              <a:t>آزمون خمش ویژه </a:t>
            </a:r>
            <a:r>
              <a:rPr lang="en-US" sz="2000" b="1" dirty="0">
                <a:latin typeface="Times New Roman" panose="02020603050405020304" pitchFamily="18" charset="0"/>
                <a:cs typeface="B Nazanin" panose="00000400000000000000" pitchFamily="2" charset="-78"/>
              </a:rPr>
              <a:t>(Special bending test)</a:t>
            </a:r>
            <a:endParaRPr lang="fa-IR" sz="2000" b="1" dirty="0">
              <a:latin typeface="Times New Roman" panose="02020603050405020304" pitchFamily="18" charset="0"/>
              <a:cs typeface="B Nazanin" panose="00000400000000000000" pitchFamily="2" charset="-78"/>
            </a:endParaRPr>
          </a:p>
          <a:p>
            <a:pPr marL="109728" indent="0" algn="r" rtl="1">
              <a:buNone/>
            </a:pPr>
            <a:endParaRPr lang="en-US" sz="2000" dirty="0" smtClean="0">
              <a:latin typeface="Times New Roman" panose="02020603050405020304" pitchFamily="18" charset="0"/>
              <a:cs typeface="B Nazanin" panose="00000400000000000000" pitchFamily="2" charset="-78"/>
            </a:endParaRPr>
          </a:p>
          <a:p>
            <a:pPr algn="r" rtl="1"/>
            <a:endParaRPr lang="en-US" sz="2000" dirty="0" smtClean="0">
              <a:latin typeface="Times New Roman" panose="02020603050405020304" pitchFamily="18" charset="0"/>
              <a:cs typeface="B Nazanin" panose="00000400000000000000" pitchFamily="2" charset="-78"/>
            </a:endParaRPr>
          </a:p>
          <a:p>
            <a:pPr marL="109728" indent="0">
              <a:buNone/>
            </a:pPr>
            <a:r>
              <a:rPr lang="en-US" sz="2000" dirty="0" smtClean="0">
                <a:latin typeface="Times New Roman" panose="02020603050405020304" pitchFamily="18" charset="0"/>
                <a:cs typeface="B Nazanin" panose="00000400000000000000" pitchFamily="2" charset="-78"/>
              </a:rPr>
              <a:t> </a:t>
            </a:r>
            <a:endParaRPr lang="en-US" sz="2000" dirty="0">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28800"/>
            <a:ext cx="8229600" cy="4525963"/>
          </a:xfrm>
        </p:spPr>
        <p:txBody>
          <a:bodyPr>
            <a:normAutofit/>
          </a:bodyPr>
          <a:lstStyle/>
          <a:p>
            <a:pPr algn="r" rtl="1"/>
            <a:r>
              <a:rPr lang="fa-IR" sz="2000" b="1" dirty="0">
                <a:latin typeface="Times New Roman" panose="02020603050405020304" pitchFamily="18" charset="0"/>
                <a:cs typeface="B Nazanin" panose="00000400000000000000" pitchFamily="2" charset="-78"/>
              </a:rPr>
              <a:t>آزمون مقاومت ازن برای عایق های</a:t>
            </a:r>
            <a:r>
              <a:rPr lang="en-US" sz="2000" b="1" dirty="0">
                <a:latin typeface="Times New Roman" panose="02020603050405020304" pitchFamily="18" charset="0"/>
                <a:cs typeface="B Nazanin" panose="00000400000000000000" pitchFamily="2" charset="-78"/>
              </a:rPr>
              <a:t>EPR </a:t>
            </a:r>
            <a:r>
              <a:rPr lang="fa-IR" sz="2000" b="1" dirty="0">
                <a:latin typeface="Times New Roman" panose="02020603050405020304" pitchFamily="18" charset="0"/>
                <a:cs typeface="B Nazanin" panose="00000400000000000000" pitchFamily="2" charset="-78"/>
              </a:rPr>
              <a:t> و </a:t>
            </a:r>
            <a:r>
              <a:rPr lang="en-US" sz="2000" b="1" dirty="0">
                <a:latin typeface="Times New Roman" panose="02020603050405020304" pitchFamily="18" charset="0"/>
                <a:cs typeface="B Nazanin" panose="00000400000000000000" pitchFamily="2" charset="-78"/>
              </a:rPr>
              <a:t> HEPR</a:t>
            </a:r>
            <a:r>
              <a:rPr lang="fa-IR" sz="2000" b="1" dirty="0">
                <a:latin typeface="Times New Roman" panose="02020603050405020304" pitchFamily="18" charset="0"/>
                <a:cs typeface="B Nazanin" panose="00000400000000000000" pitchFamily="2" charset="-78"/>
              </a:rPr>
              <a:t>  </a:t>
            </a:r>
            <a:r>
              <a:rPr lang="en-US" sz="2000" b="1" dirty="0">
                <a:latin typeface="Times New Roman" panose="02020603050405020304" pitchFamily="18" charset="0"/>
                <a:cs typeface="B Nazanin" panose="00000400000000000000" pitchFamily="2" charset="-78"/>
              </a:rPr>
              <a:t>(Ozone resistance test for EPR and HEPR insulations)</a:t>
            </a:r>
            <a:endParaRPr lang="fa-IR" sz="2000" b="1" dirty="0">
              <a:latin typeface="Times New Roman" panose="02020603050405020304" pitchFamily="18" charset="0"/>
              <a:cs typeface="B Nazanin" panose="00000400000000000000" pitchFamily="2" charset="-78"/>
            </a:endParaRPr>
          </a:p>
          <a:p>
            <a:pPr marL="109728" indent="0" algn="r" rtl="1">
              <a:buNone/>
            </a:pPr>
            <a:endParaRPr lang="en-US" sz="2000" dirty="0">
              <a:latin typeface="Times New Roman" panose="02020603050405020304" pitchFamily="18" charset="0"/>
              <a:cs typeface="B Nazanin" panose="00000400000000000000" pitchFamily="2" charset="-78"/>
            </a:endParaRPr>
          </a:p>
          <a:p>
            <a:pPr algn="r" rtl="1"/>
            <a:r>
              <a:rPr lang="fa-IR" sz="2000" b="1" dirty="0">
                <a:latin typeface="Times New Roman" panose="02020603050405020304" pitchFamily="18" charset="0"/>
                <a:cs typeface="B Nazanin" panose="00000400000000000000" pitchFamily="2" charset="-78"/>
              </a:rPr>
              <a:t>آزمون تعیین سختی عایق </a:t>
            </a:r>
            <a:r>
              <a:rPr lang="en-US" sz="2000" b="1" dirty="0">
                <a:latin typeface="Times New Roman" panose="02020603050405020304" pitchFamily="18" charset="0"/>
                <a:cs typeface="B Nazanin" panose="00000400000000000000" pitchFamily="2" charset="-78"/>
              </a:rPr>
              <a:t>HEPR</a:t>
            </a:r>
            <a:r>
              <a:rPr lang="fa-IR" sz="2000" b="1" dirty="0">
                <a:latin typeface="Times New Roman" panose="02020603050405020304" pitchFamily="18" charset="0"/>
                <a:cs typeface="B Nazanin" panose="00000400000000000000" pitchFamily="2" charset="-78"/>
              </a:rPr>
              <a:t>  </a:t>
            </a:r>
            <a:r>
              <a:rPr lang="en-US" sz="2000" b="1" dirty="0">
                <a:latin typeface="Times New Roman" panose="02020603050405020304" pitchFamily="18" charset="0"/>
                <a:cs typeface="B Nazanin" panose="00000400000000000000" pitchFamily="2" charset="-78"/>
              </a:rPr>
              <a:t>(Determination of hardness of HEPR insulation)</a:t>
            </a:r>
            <a:endParaRPr lang="fa-IR" sz="2000" b="1" dirty="0">
              <a:latin typeface="Times New Roman" panose="02020603050405020304" pitchFamily="18" charset="0"/>
              <a:cs typeface="B Nazanin" panose="00000400000000000000" pitchFamily="2" charset="-78"/>
            </a:endParaRPr>
          </a:p>
          <a:p>
            <a:pPr algn="r" rtl="1"/>
            <a:endParaRPr lang="en-US" sz="2000" dirty="0">
              <a:latin typeface="Times New Roman" panose="02020603050405020304" pitchFamily="18" charset="0"/>
              <a:cs typeface="B Nazanin" panose="00000400000000000000" pitchFamily="2" charset="-78"/>
            </a:endParaRPr>
          </a:p>
          <a:p>
            <a:pPr algn="r" rtl="1"/>
            <a:r>
              <a:rPr lang="fa-IR" sz="2000" b="1" dirty="0">
                <a:latin typeface="Times New Roman" panose="02020603050405020304" pitchFamily="18" charset="0"/>
                <a:cs typeface="B Nazanin" panose="00000400000000000000" pitchFamily="2" charset="-78"/>
              </a:rPr>
              <a:t>آزمون مدول کشسانی عایق </a:t>
            </a:r>
            <a:r>
              <a:rPr lang="en-US" sz="2000" b="1" dirty="0">
                <a:latin typeface="Times New Roman" panose="02020603050405020304" pitchFamily="18" charset="0"/>
                <a:cs typeface="B Nazanin" panose="00000400000000000000" pitchFamily="2" charset="-78"/>
              </a:rPr>
              <a:t>HEPR</a:t>
            </a:r>
            <a:r>
              <a:rPr lang="fa-IR" sz="2000" b="1" dirty="0">
                <a:latin typeface="Times New Roman" panose="02020603050405020304" pitchFamily="18" charset="0"/>
                <a:cs typeface="B Nazanin" panose="00000400000000000000" pitchFamily="2" charset="-78"/>
              </a:rPr>
              <a:t> </a:t>
            </a:r>
            <a:r>
              <a:rPr lang="en-US" sz="2000" b="1" dirty="0">
                <a:latin typeface="Times New Roman" panose="02020603050405020304" pitchFamily="18" charset="0"/>
                <a:cs typeface="B Nazanin" panose="00000400000000000000" pitchFamily="2" charset="-78"/>
              </a:rPr>
              <a:t>(Determination of the elastic modulus of HEPR insulation)</a:t>
            </a:r>
            <a:endParaRPr lang="fa-IR" sz="2000" b="1" dirty="0">
              <a:latin typeface="Times New Roman" panose="02020603050405020304" pitchFamily="18" charset="0"/>
              <a:cs typeface="B Nazanin" panose="00000400000000000000" pitchFamily="2" charset="-78"/>
            </a:endParaRPr>
          </a:p>
          <a:p>
            <a:pPr marL="109728" indent="0">
              <a:buNone/>
            </a:pPr>
            <a:endParaRPr lang="en-US" sz="2000" dirty="0"/>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38807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7964"/>
            <a:ext cx="8229600" cy="4359327"/>
          </a:xfrm>
        </p:spPr>
        <p:txBody>
          <a:bodyPr>
            <a:normAutofit/>
          </a:bodyPr>
          <a:lstStyle/>
          <a:p>
            <a:pPr algn="r" rtl="1"/>
            <a:r>
              <a:rPr lang="fa-IR" sz="2000" b="1" dirty="0" smtClean="0">
                <a:latin typeface="Times New Roman" panose="02020603050405020304" pitchFamily="18" charset="0"/>
                <a:cs typeface="B Nazanin" panose="00000400000000000000" pitchFamily="2" charset="-78"/>
              </a:rPr>
              <a:t>آزمون های تحت شرایط آتش </a:t>
            </a:r>
            <a:r>
              <a:rPr lang="en-US" sz="2000" b="1" dirty="0" smtClean="0">
                <a:latin typeface="Times New Roman" panose="02020603050405020304" pitchFamily="18" charset="0"/>
                <a:cs typeface="B Nazanin" panose="00000400000000000000" pitchFamily="2" charset="-78"/>
              </a:rPr>
              <a:t>(Fire tests) </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a:latin typeface="Times New Roman" panose="02020603050405020304" pitchFamily="18" charset="0"/>
                <a:cs typeface="B Nazanin" panose="00000400000000000000" pitchFamily="2" charset="-78"/>
              </a:rPr>
              <a:t>که شامل آزمون های زیر می باشد</a:t>
            </a:r>
            <a:r>
              <a:rPr lang="fa-IR" sz="2000" dirty="0" smtClean="0">
                <a:latin typeface="Times New Roman" panose="02020603050405020304" pitchFamily="18" charset="0"/>
                <a:cs typeface="B Nazanin" panose="00000400000000000000" pitchFamily="2" charset="-78"/>
              </a:rPr>
              <a:t>:</a:t>
            </a:r>
            <a:endParaRPr lang="en-US" sz="2000" dirty="0" smtClean="0">
              <a:latin typeface="Times New Roman" panose="02020603050405020304" pitchFamily="18" charset="0"/>
              <a:cs typeface="B Nazanin" panose="00000400000000000000" pitchFamily="2" charset="-78"/>
            </a:endParaRPr>
          </a:p>
          <a:p>
            <a:pPr marL="109728" indent="0" algn="r" rtl="1">
              <a:buNone/>
            </a:pPr>
            <a:endParaRPr lang="fa-IR" sz="1000" dirty="0" smtClean="0">
              <a:latin typeface="Times New Roman" panose="02020603050405020304" pitchFamily="18" charset="0"/>
              <a:cs typeface="B Nazanin" panose="00000400000000000000" pitchFamily="2" charset="-78"/>
            </a:endParaRPr>
          </a:p>
          <a:p>
            <a:pPr algn="r" rtl="1">
              <a:buFont typeface="Wingdings" panose="05000000000000000000" pitchFamily="2" charset="2"/>
              <a:buChar char="§"/>
            </a:pPr>
            <a:r>
              <a:rPr lang="fa-IR" sz="1800" b="1" dirty="0" smtClean="0">
                <a:latin typeface="Times New Roman" panose="02020603050405020304" pitchFamily="18" charset="0"/>
                <a:cs typeface="B Nazanin" panose="00000400000000000000" pitchFamily="2" charset="-78"/>
              </a:rPr>
              <a:t>آزمون گسترش شعله بر روی کابل های تک رشته </a:t>
            </a:r>
            <a:r>
              <a:rPr lang="en-US" sz="1800" b="1" dirty="0" smtClean="0">
                <a:latin typeface="Times New Roman" panose="02020603050405020304" pitchFamily="18" charset="0"/>
                <a:cs typeface="B Nazanin" panose="00000400000000000000" pitchFamily="2" charset="-78"/>
              </a:rPr>
              <a:t>(Flame spread test on single cable)</a:t>
            </a:r>
            <a:endParaRPr lang="fa-IR" sz="1800" b="1" dirty="0" smtClean="0">
              <a:latin typeface="Times New Roman" panose="02020603050405020304" pitchFamily="18" charset="0"/>
              <a:cs typeface="B Nazanin" panose="00000400000000000000" pitchFamily="2" charset="-78"/>
            </a:endParaRPr>
          </a:p>
          <a:p>
            <a:pPr marL="109728" indent="0" algn="r" rtl="1">
              <a:buNone/>
            </a:pPr>
            <a:r>
              <a:rPr lang="fa-IR" sz="1800" dirty="0" smtClean="0">
                <a:latin typeface="Times New Roman" panose="02020603050405020304" pitchFamily="18" charset="0"/>
                <a:cs typeface="B Nazanin" panose="00000400000000000000" pitchFamily="2" charset="-78"/>
              </a:rPr>
              <a:t>نمونه ای از سیم یا کابل به طول 60 سانتی متر داخل گیره های دستگاه بصورت عمودی بسته می شود. شعله ای با زاویه </a:t>
            </a:r>
            <a:r>
              <a:rPr lang="en-US" sz="1800" dirty="0" smtClean="0">
                <a:latin typeface="Times New Roman" panose="02020603050405020304" pitchFamily="18" charset="0"/>
                <a:cs typeface="B Nazanin" panose="00000400000000000000" pitchFamily="2" charset="-78"/>
              </a:rPr>
              <a:t>45°</a:t>
            </a:r>
            <a:r>
              <a:rPr lang="fa-IR" sz="1800" dirty="0" smtClean="0">
                <a:latin typeface="Times New Roman" panose="02020603050405020304" pitchFamily="18" charset="0"/>
                <a:cs typeface="B Nazanin" panose="00000400000000000000" pitchFamily="2" charset="-78"/>
              </a:rPr>
              <a:t> از سمت گیره پایینی به آزمونه اعمال می گردد. مدت زمان اعمال شعله متناسب با قطر آزمونه از استاندارد </a:t>
            </a:r>
            <a:r>
              <a:rPr lang="en-US" sz="1800" dirty="0" smtClean="0">
                <a:latin typeface="Times New Roman" panose="02020603050405020304" pitchFamily="18" charset="0"/>
                <a:cs typeface="B Nazanin" panose="00000400000000000000" pitchFamily="2" charset="-78"/>
              </a:rPr>
              <a:t>ISIRI 5525</a:t>
            </a:r>
            <a:r>
              <a:rPr lang="fa-IR" sz="1800" dirty="0" smtClean="0">
                <a:latin typeface="Times New Roman" panose="02020603050405020304" pitchFamily="18" charset="0"/>
                <a:cs typeface="B Nazanin" panose="00000400000000000000" pitchFamily="2" charset="-78"/>
              </a:rPr>
              <a:t> انتخاب می شود. پس از طی این مدت شعله خاموش و فاصله از لبه داخلی گیره بالایی تا ابتدای قسمت ذغال شدگی اندازه گیری می شود. این مقدار نباید کمتر از 50 میلی متر باشد.</a:t>
            </a:r>
          </a:p>
          <a:p>
            <a:pPr algn="r" rtl="1">
              <a:buFont typeface="Wingdings" panose="05000000000000000000" pitchFamily="2" charset="2"/>
              <a:buChar char="§"/>
            </a:pPr>
            <a:r>
              <a:rPr lang="fa-IR" sz="1800" b="1" dirty="0" smtClean="0">
                <a:latin typeface="Times New Roman" panose="02020603050405020304" pitchFamily="18" charset="0"/>
                <a:cs typeface="B Nazanin" panose="00000400000000000000" pitchFamily="2" charset="-78"/>
              </a:rPr>
              <a:t>آزمون </a:t>
            </a:r>
            <a:r>
              <a:rPr lang="fa-IR" sz="1800" b="1" dirty="0">
                <a:latin typeface="Times New Roman" panose="02020603050405020304" pitchFamily="18" charset="0"/>
                <a:cs typeface="B Nazanin" panose="00000400000000000000" pitchFamily="2" charset="-78"/>
              </a:rPr>
              <a:t>گسترش شعله بر روی </a:t>
            </a:r>
            <a:r>
              <a:rPr lang="fa-IR" sz="1800" b="1" dirty="0" smtClean="0">
                <a:latin typeface="Times New Roman" panose="02020603050405020304" pitchFamily="18" charset="0"/>
                <a:cs typeface="B Nazanin" panose="00000400000000000000" pitchFamily="2" charset="-78"/>
              </a:rPr>
              <a:t>کابل ها بصورت دسته ای </a:t>
            </a:r>
            <a:r>
              <a:rPr lang="en-US" sz="1800" b="1" dirty="0">
                <a:latin typeface="Times New Roman" panose="02020603050405020304" pitchFamily="18" charset="0"/>
                <a:cs typeface="B Nazanin" panose="00000400000000000000" pitchFamily="2" charset="-78"/>
              </a:rPr>
              <a:t>(Flame spread test on </a:t>
            </a:r>
            <a:r>
              <a:rPr lang="en-US" sz="1800" b="1" dirty="0" smtClean="0">
                <a:latin typeface="Times New Roman" panose="02020603050405020304" pitchFamily="18" charset="0"/>
                <a:cs typeface="B Nazanin" panose="00000400000000000000" pitchFamily="2" charset="-78"/>
              </a:rPr>
              <a:t>bunched cable)</a:t>
            </a:r>
            <a:endParaRPr lang="fa-IR" sz="1800" b="1" dirty="0" smtClean="0">
              <a:latin typeface="Times New Roman" panose="02020603050405020304" pitchFamily="18" charset="0"/>
              <a:cs typeface="B Nazanin" panose="00000400000000000000" pitchFamily="2" charset="-78"/>
            </a:endParaRPr>
          </a:p>
          <a:p>
            <a:pPr marL="109728" indent="0" algn="r" rtl="1">
              <a:buNone/>
            </a:pPr>
            <a:r>
              <a:rPr lang="fa-IR" sz="1800" dirty="0" smtClean="0">
                <a:latin typeface="Times New Roman" panose="02020603050405020304" pitchFamily="18" charset="0"/>
                <a:cs typeface="B Nazanin" panose="00000400000000000000" pitchFamily="2" charset="-78"/>
              </a:rPr>
              <a:t>قطعاتی </a:t>
            </a:r>
            <a:r>
              <a:rPr lang="fa-IR" sz="1800" dirty="0">
                <a:latin typeface="Times New Roman" panose="02020603050405020304" pitchFamily="18" charset="0"/>
                <a:cs typeface="B Nazanin" panose="00000400000000000000" pitchFamily="2" charset="-78"/>
              </a:rPr>
              <a:t>از سیم یا کابل به طول </a:t>
            </a:r>
            <a:r>
              <a:rPr lang="fa-IR" sz="1800" dirty="0" smtClean="0">
                <a:latin typeface="Times New Roman" panose="02020603050405020304" pitchFamily="18" charset="0"/>
                <a:cs typeface="B Nazanin" panose="00000400000000000000" pitchFamily="2" charset="-78"/>
              </a:rPr>
              <a:t>3.5متر بر روی نردبان دستگاه </a:t>
            </a:r>
            <a:r>
              <a:rPr lang="fa-IR" sz="1800" dirty="0">
                <a:latin typeface="Times New Roman" panose="02020603050405020304" pitchFamily="18" charset="0"/>
                <a:cs typeface="B Nazanin" panose="00000400000000000000" pitchFamily="2" charset="-78"/>
              </a:rPr>
              <a:t>بصورت عمودی بسته می شود</a:t>
            </a:r>
            <a:r>
              <a:rPr lang="fa-IR" sz="1800" dirty="0" smtClean="0">
                <a:latin typeface="Times New Roman" panose="02020603050405020304" pitchFamily="18" charset="0"/>
                <a:cs typeface="B Nazanin" panose="00000400000000000000" pitchFamily="2" charset="-78"/>
              </a:rPr>
              <a:t>. تعداد این قطعات مطابق با استاندارد </a:t>
            </a:r>
            <a:r>
              <a:rPr lang="en-US" sz="1800" dirty="0" smtClean="0">
                <a:latin typeface="Times New Roman" panose="02020603050405020304" pitchFamily="18" charset="0"/>
                <a:cs typeface="B Nazanin" panose="00000400000000000000" pitchFamily="2" charset="-78"/>
              </a:rPr>
              <a:t>IEC60332</a:t>
            </a:r>
            <a:r>
              <a:rPr lang="fa-IR" sz="1800" dirty="0" smtClean="0">
                <a:latin typeface="Times New Roman" panose="02020603050405020304" pitchFamily="18" charset="0"/>
                <a:cs typeface="B Nazanin" panose="00000400000000000000" pitchFamily="2" charset="-78"/>
              </a:rPr>
              <a:t> از نسبت مقدار حجم نامی مواد غیرفلزی به حجم اندازه گیری بدست می آید. مطابق استاندارد فوق شعله ای با </a:t>
            </a:r>
            <a:r>
              <a:rPr lang="fa-IR" sz="1800" dirty="0">
                <a:latin typeface="Times New Roman" panose="02020603050405020304" pitchFamily="18" charset="0"/>
                <a:cs typeface="B Nazanin" panose="00000400000000000000" pitchFamily="2" charset="-78"/>
              </a:rPr>
              <a:t>مدت </a:t>
            </a:r>
            <a:r>
              <a:rPr lang="fa-IR" sz="1800" dirty="0" smtClean="0">
                <a:latin typeface="Times New Roman" panose="02020603050405020304" pitchFamily="18" charset="0"/>
                <a:cs typeface="B Nazanin" panose="00000400000000000000" pitchFamily="2" charset="-78"/>
              </a:rPr>
              <a:t>زمان معین </a:t>
            </a:r>
            <a:r>
              <a:rPr lang="fa-IR" sz="1800" dirty="0">
                <a:latin typeface="Times New Roman" panose="02020603050405020304" pitchFamily="18" charset="0"/>
                <a:cs typeface="B Nazanin" panose="00000400000000000000" pitchFamily="2" charset="-78"/>
              </a:rPr>
              <a:t>اعمال </a:t>
            </a:r>
            <a:r>
              <a:rPr lang="fa-IR" sz="1800" dirty="0" smtClean="0">
                <a:latin typeface="Times New Roman" panose="02020603050405020304" pitchFamily="18" charset="0"/>
                <a:cs typeface="B Nazanin" panose="00000400000000000000" pitchFamily="2" charset="-78"/>
              </a:rPr>
              <a:t>می گردد. </a:t>
            </a:r>
            <a:r>
              <a:rPr lang="fa-IR" sz="1800" dirty="0">
                <a:latin typeface="Times New Roman" panose="02020603050405020304" pitchFamily="18" charset="0"/>
                <a:cs typeface="B Nazanin" panose="00000400000000000000" pitchFamily="2" charset="-78"/>
              </a:rPr>
              <a:t>پس از طی </a:t>
            </a:r>
            <a:r>
              <a:rPr lang="fa-IR" sz="1800" dirty="0" smtClean="0">
                <a:latin typeface="Times New Roman" panose="02020603050405020304" pitchFamily="18" charset="0"/>
                <a:cs typeface="B Nazanin" panose="00000400000000000000" pitchFamily="2" charset="-78"/>
              </a:rPr>
              <a:t>آن  </a:t>
            </a:r>
            <a:r>
              <a:rPr lang="fa-IR" sz="1800" dirty="0">
                <a:latin typeface="Times New Roman" panose="02020603050405020304" pitchFamily="18" charset="0"/>
                <a:cs typeface="B Nazanin" panose="00000400000000000000" pitchFamily="2" charset="-78"/>
              </a:rPr>
              <a:t>شعله خاموش و فاصله از لبه </a:t>
            </a:r>
            <a:r>
              <a:rPr lang="fa-IR" sz="1800" dirty="0" smtClean="0">
                <a:latin typeface="Times New Roman" panose="02020603050405020304" pitchFamily="18" charset="0"/>
                <a:cs typeface="B Nazanin" panose="00000400000000000000" pitchFamily="2" charset="-78"/>
              </a:rPr>
              <a:t>مشعل تا انتهای قسمت </a:t>
            </a:r>
            <a:r>
              <a:rPr lang="fa-IR" sz="1800" dirty="0">
                <a:latin typeface="Times New Roman" panose="02020603050405020304" pitchFamily="18" charset="0"/>
                <a:cs typeface="B Nazanin" panose="00000400000000000000" pitchFamily="2" charset="-78"/>
              </a:rPr>
              <a:t>ذغال شدگی اندازه گیری می شود. این مقدار نباید </a:t>
            </a:r>
            <a:r>
              <a:rPr lang="fa-IR" sz="1800" dirty="0" smtClean="0">
                <a:latin typeface="Times New Roman" panose="02020603050405020304" pitchFamily="18" charset="0"/>
                <a:cs typeface="B Nazanin" panose="00000400000000000000" pitchFamily="2" charset="-78"/>
              </a:rPr>
              <a:t>بیشتر از 2.5متر </a:t>
            </a:r>
            <a:r>
              <a:rPr lang="fa-IR" sz="1800" dirty="0">
                <a:latin typeface="Times New Roman" panose="02020603050405020304" pitchFamily="18" charset="0"/>
                <a:cs typeface="B Nazanin" panose="00000400000000000000" pitchFamily="2" charset="-78"/>
              </a:rPr>
              <a:t>باشد</a:t>
            </a:r>
            <a:r>
              <a:rPr lang="fa-IR" sz="1800" dirty="0" smtClean="0">
                <a:latin typeface="Times New Roman" panose="02020603050405020304" pitchFamily="18" charset="0"/>
                <a:cs typeface="B Nazanin" panose="00000400000000000000" pitchFamily="2" charset="-78"/>
              </a:rPr>
              <a:t>.</a:t>
            </a:r>
            <a:endParaRPr lang="fa-IR" sz="1800" dirty="0">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14070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7964"/>
            <a:ext cx="8229600" cy="4359327"/>
          </a:xfrm>
        </p:spPr>
        <p:txBody>
          <a:bodyPr>
            <a:normAutofit lnSpcReduction="10000"/>
          </a:bodyPr>
          <a:lstStyle/>
          <a:p>
            <a:pPr algn="r" rtl="1">
              <a:buFont typeface="Wingdings" panose="05000000000000000000" pitchFamily="2" charset="2"/>
              <a:buChar char="§"/>
            </a:pPr>
            <a:r>
              <a:rPr lang="fa-IR" sz="2000" b="1" dirty="0">
                <a:latin typeface="Times New Roman" panose="02020603050405020304" pitchFamily="18" charset="0"/>
                <a:cs typeface="B Nazanin" panose="00000400000000000000" pitchFamily="2" charset="-78"/>
              </a:rPr>
              <a:t>آزمون انتشار دود </a:t>
            </a:r>
            <a:r>
              <a:rPr lang="en-US" sz="2000" b="1" dirty="0">
                <a:latin typeface="Times New Roman" panose="02020603050405020304" pitchFamily="18" charset="0"/>
                <a:cs typeface="B Nazanin" panose="00000400000000000000" pitchFamily="2" charset="-78"/>
              </a:rPr>
              <a:t>(Smoke emission test)</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a:latin typeface="Times New Roman" panose="02020603050405020304" pitchFamily="18" charset="0"/>
                <a:cs typeface="B Nazanin" panose="00000400000000000000" pitchFamily="2" charset="-78"/>
              </a:rPr>
              <a:t>مطابق با استاندارد </a:t>
            </a:r>
            <a:r>
              <a:rPr lang="en-US" sz="2000" dirty="0" smtClean="0">
                <a:latin typeface="Times New Roman" panose="02020603050405020304" pitchFamily="18" charset="0"/>
                <a:cs typeface="B Nazanin" panose="00000400000000000000" pitchFamily="2" charset="-78"/>
              </a:rPr>
              <a:t>ISIRI 9802</a:t>
            </a:r>
            <a:r>
              <a:rPr lang="fa-IR" sz="2000" dirty="0" smtClean="0">
                <a:latin typeface="Times New Roman" panose="02020603050405020304" pitchFamily="18" charset="0"/>
                <a:cs typeface="B Nazanin" panose="00000400000000000000" pitchFamily="2" charset="-78"/>
              </a:rPr>
              <a:t> تعداد آزمونه ها متناسب با قطر سیم یا کابل انتخاب می شود. محلولی با حجم یک لیتر از مواد اتانول و متانول و آب مقطر با درصد های ذکر شده در استاندارد فوق تهیه می شود . پس از جایگذاری محلول و آزمونه در دستگاه، آزمون آغاز می شود. طی زمان 40 دقیقه آزمون، محلول مشتعل شده و آزمونه را می سوزاند. میزان دود حاصل از سوختن آزمونه توسط دستگاه اندازه گیری شده و گزارش می شود که این مقدار مطابق استاندارد </a:t>
            </a:r>
            <a:r>
              <a:rPr lang="en-US" sz="2000" dirty="0" smtClean="0">
                <a:latin typeface="Times New Roman" panose="02020603050405020304" pitchFamily="18" charset="0"/>
                <a:cs typeface="B Nazanin" panose="00000400000000000000" pitchFamily="2" charset="-78"/>
              </a:rPr>
              <a:t>ISIRI 3569-1</a:t>
            </a:r>
            <a:r>
              <a:rPr lang="fa-IR" sz="2000" dirty="0" smtClean="0">
                <a:latin typeface="Times New Roman" panose="02020603050405020304" pitchFamily="18" charset="0"/>
                <a:cs typeface="B Nazanin" panose="00000400000000000000" pitchFamily="2" charset="-78"/>
              </a:rPr>
              <a:t> برای مواد هالوژن فری نباید کمتر از </a:t>
            </a:r>
            <a:r>
              <a:rPr lang="en-US" sz="2000" dirty="0" smtClean="0">
                <a:latin typeface="Times New Roman" panose="02020603050405020304" pitchFamily="18" charset="0"/>
                <a:cs typeface="B Nazanin" panose="00000400000000000000" pitchFamily="2" charset="-78"/>
              </a:rPr>
              <a:t>60% </a:t>
            </a:r>
            <a:r>
              <a:rPr lang="fa-IR" sz="2000" dirty="0" smtClean="0">
                <a:latin typeface="Times New Roman" panose="02020603050405020304" pitchFamily="18" charset="0"/>
                <a:cs typeface="B Nazanin" panose="00000400000000000000" pitchFamily="2" charset="-78"/>
              </a:rPr>
              <a:t>باشد.</a:t>
            </a:r>
            <a:endParaRPr lang="en-US" sz="2000" dirty="0">
              <a:latin typeface="Times New Roman" panose="02020603050405020304" pitchFamily="18" charset="0"/>
              <a:cs typeface="B Nazanin" panose="00000400000000000000" pitchFamily="2" charset="-78"/>
            </a:endParaRPr>
          </a:p>
          <a:p>
            <a:pPr algn="r" rtl="1">
              <a:buFont typeface="Wingdings" panose="05000000000000000000" pitchFamily="2" charset="2"/>
              <a:buChar char="§"/>
            </a:pPr>
            <a:r>
              <a:rPr lang="fa-IR" sz="2000" b="1" dirty="0">
                <a:latin typeface="Times New Roman" panose="02020603050405020304" pitchFamily="18" charset="0"/>
                <a:cs typeface="B Nazanin" panose="00000400000000000000" pitchFamily="2" charset="-78"/>
              </a:rPr>
              <a:t>آزمون انتشار گاز اسیدی </a:t>
            </a:r>
            <a:r>
              <a:rPr lang="en-US" sz="2000" b="1" dirty="0">
                <a:latin typeface="Times New Roman" panose="02020603050405020304" pitchFamily="18" charset="0"/>
                <a:cs typeface="B Nazanin" panose="00000400000000000000" pitchFamily="2" charset="-78"/>
              </a:rPr>
              <a:t>(Acid gas emission test)</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smtClean="0">
                <a:latin typeface="Times New Roman" panose="02020603050405020304" pitchFamily="18" charset="0"/>
                <a:cs typeface="B Nazanin" panose="00000400000000000000" pitchFamily="2" charset="-78"/>
              </a:rPr>
              <a:t>مقدار 0.75 گرم از عایق یا روکش را درون دستگاه با دمای </a:t>
            </a:r>
            <a:r>
              <a:rPr lang="en-US" sz="2000" dirty="0" smtClean="0">
                <a:latin typeface="Times New Roman" panose="02020603050405020304" pitchFamily="18" charset="0"/>
                <a:cs typeface="B Nazanin" panose="00000400000000000000" pitchFamily="2" charset="-78"/>
              </a:rPr>
              <a:t>800C</a:t>
            </a:r>
            <a:r>
              <a:rPr lang="fa-IR" sz="2000" dirty="0" smtClean="0">
                <a:latin typeface="Times New Roman" panose="02020603050405020304" pitchFamily="18" charset="0"/>
                <a:cs typeface="B Nazanin" panose="00000400000000000000" pitchFamily="2" charset="-78"/>
              </a:rPr>
              <a:t> قرار می دهیم. ترکیبات حاصل از سوختن آن توسط باد و از طریق لوله های شیشه ای و شلنگ سیلیکون به سمت بالن شست و شو هدایت می </a:t>
            </a:r>
            <a:r>
              <a:rPr lang="fa-IR" sz="2000" dirty="0">
                <a:latin typeface="Times New Roman" panose="02020603050405020304" pitchFamily="18" charset="0"/>
                <a:cs typeface="B Nazanin" panose="00000400000000000000" pitchFamily="2" charset="-78"/>
              </a:rPr>
              <a:t>شوند. این ترکیبات از </a:t>
            </a:r>
            <a:r>
              <a:rPr lang="fa-IR" sz="2000" dirty="0" smtClean="0">
                <a:latin typeface="Times New Roman" panose="02020603050405020304" pitchFamily="18" charset="0"/>
                <a:cs typeface="B Nazanin" panose="00000400000000000000" pitchFamily="2" charset="-78"/>
              </a:rPr>
              <a:t>دو </a:t>
            </a:r>
            <a:r>
              <a:rPr lang="fa-IR" sz="2000" dirty="0">
                <a:latin typeface="Times New Roman" panose="02020603050405020304" pitchFamily="18" charset="0"/>
                <a:cs typeface="B Nazanin" panose="00000400000000000000" pitchFamily="2" charset="-78"/>
              </a:rPr>
              <a:t>بالن شست و </a:t>
            </a:r>
            <a:r>
              <a:rPr lang="fa-IR" sz="2000" dirty="0" smtClean="0">
                <a:latin typeface="Times New Roman" panose="02020603050405020304" pitchFamily="18" charset="0"/>
                <a:cs typeface="B Nazanin" panose="00000400000000000000" pitchFamily="2" charset="-78"/>
              </a:rPr>
              <a:t>شو حاوی محلول سدیم هیدروکساید عبور می کنند. سپس با افزودن واکنشگرهایی مطابق استاندارد </a:t>
            </a:r>
            <a:r>
              <a:rPr lang="en-US" sz="2000" dirty="0" smtClean="0">
                <a:latin typeface="Times New Roman" panose="02020603050405020304" pitchFamily="18" charset="0"/>
                <a:cs typeface="B Nazanin" panose="00000400000000000000" pitchFamily="2" charset="-78"/>
              </a:rPr>
              <a:t>IEC 60754-1</a:t>
            </a:r>
            <a:r>
              <a:rPr lang="fa-IR" sz="2000" dirty="0" smtClean="0">
                <a:latin typeface="Times New Roman" panose="02020603050405020304" pitchFamily="18" charset="0"/>
                <a:cs typeface="B Nazanin" panose="00000400000000000000" pitchFamily="2" charset="-78"/>
              </a:rPr>
              <a:t> و در نهایت با افزودن آمونیوم تیوسیانات عمل تیتراسیون صورت می گیرد. با ثبت میزان آمونیوم تیوسیانات استفاده شده در دو آزمون بی بار و بابار و استفاده از فرمول مذکور در استاندارد فوق درصد کلر موجود در ماده بدست می آید که مطابق </a:t>
            </a:r>
            <a:r>
              <a:rPr lang="fa-IR" sz="2000" dirty="0">
                <a:latin typeface="Times New Roman" panose="02020603050405020304" pitchFamily="18" charset="0"/>
                <a:cs typeface="B Nazanin" panose="00000400000000000000" pitchFamily="2" charset="-78"/>
              </a:rPr>
              <a:t>استاندارد </a:t>
            </a:r>
            <a:r>
              <a:rPr lang="en-US" sz="2000" dirty="0">
                <a:latin typeface="Times New Roman" panose="02020603050405020304" pitchFamily="18" charset="0"/>
                <a:cs typeface="B Nazanin" panose="00000400000000000000" pitchFamily="2" charset="-78"/>
              </a:rPr>
              <a:t>ISIRI 3569-1</a:t>
            </a:r>
            <a:r>
              <a:rPr lang="fa-IR" sz="2000" dirty="0">
                <a:latin typeface="Times New Roman" panose="02020603050405020304" pitchFamily="18" charset="0"/>
                <a:cs typeface="B Nazanin" panose="00000400000000000000" pitchFamily="2" charset="-78"/>
              </a:rPr>
              <a:t> برای مواد هالوژن فری نباید </a:t>
            </a:r>
            <a:r>
              <a:rPr lang="fa-IR" sz="2000" dirty="0" smtClean="0">
                <a:latin typeface="Times New Roman" panose="02020603050405020304" pitchFamily="18" charset="0"/>
                <a:cs typeface="B Nazanin" panose="00000400000000000000" pitchFamily="2" charset="-78"/>
              </a:rPr>
              <a:t>بیشتر از </a:t>
            </a:r>
            <a:r>
              <a:rPr lang="en-US" sz="2000" dirty="0" smtClean="0">
                <a:latin typeface="Times New Roman" panose="02020603050405020304" pitchFamily="18" charset="0"/>
                <a:cs typeface="B Nazanin" panose="00000400000000000000" pitchFamily="2" charset="-78"/>
              </a:rPr>
              <a:t>0.5% </a:t>
            </a:r>
            <a:r>
              <a:rPr lang="fa-IR" sz="2000" dirty="0" smtClean="0">
                <a:latin typeface="Times New Roman" panose="02020603050405020304" pitchFamily="18" charset="0"/>
                <a:cs typeface="B Nazanin" panose="00000400000000000000" pitchFamily="2" charset="-78"/>
              </a:rPr>
              <a:t> باشد</a:t>
            </a:r>
            <a:r>
              <a:rPr lang="fa-IR" sz="2000" dirty="0">
                <a:latin typeface="Times New Roman" panose="02020603050405020304" pitchFamily="18" charset="0"/>
                <a:cs typeface="B Nazanin" panose="00000400000000000000" pitchFamily="2" charset="-78"/>
              </a:rPr>
              <a:t>.</a:t>
            </a:r>
            <a:endParaRPr lang="en-US" sz="2000" dirty="0">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258554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52" y="260648"/>
            <a:ext cx="2962672"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smtClean="0">
                <a:solidFill>
                  <a:srgbClr val="7030A0"/>
                </a:solidFill>
                <a:latin typeface="+mn-lt"/>
                <a:ea typeface="+mn-ea"/>
                <a:cs typeface="B Titr" pitchFamily="2" charset="-78"/>
              </a:rPr>
              <a:t>- دسته بندی هادی ها </a:t>
            </a:r>
            <a:endParaRPr lang="fa-IR" sz="2800" dirty="0">
              <a:solidFill>
                <a:srgbClr val="7030A0"/>
              </a:solidFill>
              <a:latin typeface="+mn-lt"/>
              <a:ea typeface="+mn-ea"/>
              <a:cs typeface="B Titr" pitchFamily="2" charset="-78"/>
            </a:endParaRPr>
          </a:p>
        </p:txBody>
      </p:sp>
      <p:sp>
        <p:nvSpPr>
          <p:cNvPr id="9" name="Title 1"/>
          <p:cNvSpPr txBox="1">
            <a:spLocks/>
          </p:cNvSpPr>
          <p:nvPr/>
        </p:nvSpPr>
        <p:spPr>
          <a:xfrm>
            <a:off x="2697669" y="935142"/>
            <a:ext cx="59150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Nazanin" pitchFamily="2" charset="-78"/>
              </a:rPr>
              <a:t>هادی کلاس 2 : نیمه افشان (</a:t>
            </a:r>
            <a:r>
              <a:rPr lang="en-US" sz="2800" dirty="0" smtClean="0">
                <a:solidFill>
                  <a:srgbClr val="7030A0"/>
                </a:solidFill>
                <a:latin typeface="+mn-lt"/>
                <a:ea typeface="+mn-ea"/>
                <a:cs typeface="B Nazanin" pitchFamily="2" charset="-78"/>
              </a:rPr>
              <a:t>Stranded</a:t>
            </a:r>
            <a:r>
              <a:rPr lang="fa-IR" sz="2800" dirty="0" smtClean="0">
                <a:solidFill>
                  <a:srgbClr val="7030A0"/>
                </a:solidFill>
                <a:latin typeface="+mn-lt"/>
                <a:ea typeface="+mn-ea"/>
                <a:cs typeface="B Nazanin" pitchFamily="2" charset="-78"/>
              </a:rPr>
              <a:t>)</a:t>
            </a:r>
            <a:endParaRPr lang="fa-IR" sz="2800" dirty="0">
              <a:solidFill>
                <a:srgbClr val="7030A0"/>
              </a:solidFill>
              <a:latin typeface="+mn-lt"/>
              <a:ea typeface="+mn-ea"/>
              <a:cs typeface="B Nazanin" pitchFamily="2" charset="-78"/>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68" y="2879375"/>
            <a:ext cx="4104456" cy="172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D:\96-04-04\Training\سیم-مفتولی-نیمه-افشان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3528792"/>
            <a:ext cx="3240360" cy="324036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a:spLocks/>
          </p:cNvSpPr>
          <p:nvPr/>
        </p:nvSpPr>
        <p:spPr>
          <a:xfrm>
            <a:off x="543059" y="1495313"/>
            <a:ext cx="7989381" cy="1805623"/>
          </a:xfrm>
          <a:prstGeom prst="rect">
            <a:avLst/>
          </a:prstGeom>
        </p:spPr>
        <p:txBody>
          <a:bodyPr vert="horz" wrap="square">
            <a:spAutoFit/>
          </a:bodyPr>
          <a:lstStyle>
            <a:defPPr>
              <a:defRPr lang="fa-IR"/>
            </a:defPPr>
            <a:lvl1pPr marL="201168" indent="-457200" algn="justLow">
              <a:lnSpc>
                <a:spcPct val="150000"/>
              </a:lnSpc>
              <a:spcBef>
                <a:spcPts val="400"/>
              </a:spcBef>
              <a:spcAft>
                <a:spcPts val="0"/>
              </a:spcAft>
              <a:buClr>
                <a:schemeClr val="accent1"/>
              </a:buClr>
              <a:buSzPct val="68000"/>
              <a:buFont typeface="Wingdings" pitchFamily="2" charset="2"/>
              <a:buChar char="ü"/>
              <a:defRPr kumimoji="0" sz="2800" b="1">
                <a:solidFill>
                  <a:schemeClr val="bg2">
                    <a:lumMod val="25000"/>
                  </a:schemeClr>
                </a:solidFill>
                <a:latin typeface="Times" pitchFamily="18" charset="0"/>
                <a:cs typeface="B Nazanin" pitchFamily="2" charset="-78"/>
              </a:defRPr>
            </a:lvl1pPr>
            <a:lvl2pPr marL="621792" indent="-228600" algn="l" rtl="0">
              <a:spcBef>
                <a:spcPts val="324"/>
              </a:spcBef>
              <a:buClr>
                <a:schemeClr val="accent1"/>
              </a:buClr>
              <a:buFont typeface="Verdana"/>
              <a:buChar char="◦"/>
              <a:defRPr kumimoji="0" sz="2300"/>
            </a:lvl2pPr>
            <a:lvl3pPr marL="859536" indent="-228600" algn="l" rtl="0">
              <a:spcBef>
                <a:spcPts val="350"/>
              </a:spcBef>
              <a:buClr>
                <a:schemeClr val="accent2"/>
              </a:buClr>
              <a:buSzPct val="100000"/>
              <a:buFont typeface="Wingdings 2"/>
              <a:buChar char=""/>
              <a:defRPr kumimoji="0" sz="2100"/>
            </a:lvl3pPr>
            <a:lvl4pPr marL="1143000" indent="-228600" algn="l" rtl="0">
              <a:spcBef>
                <a:spcPts val="350"/>
              </a:spcBef>
              <a:buClr>
                <a:schemeClr val="accent2"/>
              </a:buClr>
              <a:buFont typeface="Wingdings 2"/>
              <a:buChar char=""/>
              <a:defRPr kumimoji="0" sz="1900"/>
            </a:lvl4pPr>
            <a:lvl5pPr marL="1371600" indent="-228600" algn="l" rtl="0">
              <a:spcBef>
                <a:spcPts val="350"/>
              </a:spcBef>
              <a:buClr>
                <a:schemeClr val="accent2"/>
              </a:buClr>
              <a:buFont typeface="Wingdings 2"/>
              <a:buChar char=""/>
              <a:defRPr kumimoji="0"/>
            </a:lvl5pPr>
            <a:lvl6pPr marL="1600200" indent="-228600" algn="l" rtl="0">
              <a:spcBef>
                <a:spcPts val="350"/>
              </a:spcBef>
              <a:buClr>
                <a:schemeClr val="accent3"/>
              </a:buClr>
              <a:buFont typeface="Wingdings 2"/>
              <a:buChar char=""/>
              <a:defRPr kumimoji="0"/>
            </a:lvl6pPr>
            <a:lvl7pPr marL="1828800" indent="-228600" algn="l" rtl="0">
              <a:spcBef>
                <a:spcPts val="350"/>
              </a:spcBef>
              <a:buClr>
                <a:schemeClr val="accent3"/>
              </a:buClr>
              <a:buFont typeface="Wingdings 2"/>
              <a:buChar char=""/>
              <a:defRPr kumimoji="0" sz="1600"/>
            </a:lvl7pPr>
            <a:lvl8pPr marL="2057400" indent="-228600" algn="l" rtl="0">
              <a:spcBef>
                <a:spcPts val="350"/>
              </a:spcBef>
              <a:buClr>
                <a:schemeClr val="accent3"/>
              </a:buClr>
              <a:buFont typeface="Wingdings 2"/>
              <a:buChar char=""/>
              <a:defRPr kumimoji="0" sz="1600"/>
            </a:lvl8pPr>
            <a:lvl9pPr marL="2286000" indent="-228600" algn="l" rtl="0">
              <a:spcBef>
                <a:spcPts val="350"/>
              </a:spcBef>
              <a:buClr>
                <a:schemeClr val="accent3"/>
              </a:buClr>
              <a:buFont typeface="Wingdings 2"/>
              <a:buChar char=""/>
              <a:defRPr kumimoji="0" sz="1600" baseline="0"/>
            </a:lvl9pPr>
          </a:lstStyle>
          <a:p>
            <a:pPr marL="0" indent="0">
              <a:buNone/>
            </a:pPr>
            <a:r>
              <a:rPr lang="fa-IR" sz="1800" dirty="0" smtClean="0"/>
              <a:t> هادی کلاس 2 بصورت چند مفتول با تاب منظم می باشد که استاندارد برای حداقل تعداد رشته الزام دارد.</a:t>
            </a:r>
          </a:p>
          <a:p>
            <a:pPr marL="0" lvl="0" indent="0">
              <a:buNone/>
            </a:pPr>
            <a:r>
              <a:rPr lang="fa-IR" sz="1800" dirty="0"/>
              <a:t>این هادی بصورت گرد معمولي، کمپكت و سكتور تولید مي شود. كه هر سه از لحاظ مقاومت الكتريكي مثل هم هستند، ولي از لحاظ ظاهر با هم </a:t>
            </a:r>
            <a:r>
              <a:rPr lang="fa-IR" sz="1800" dirty="0" smtClean="0"/>
              <a:t>متفاوتند.</a:t>
            </a:r>
            <a:endParaRPr lang="en-US" sz="1800" dirty="0"/>
          </a:p>
        </p:txBody>
      </p:sp>
      <p:sp>
        <p:nvSpPr>
          <p:cNvPr id="10" name="Content Placeholder 2"/>
          <p:cNvSpPr txBox="1">
            <a:spLocks/>
          </p:cNvSpPr>
          <p:nvPr/>
        </p:nvSpPr>
        <p:spPr>
          <a:xfrm>
            <a:off x="683568" y="4479558"/>
            <a:ext cx="4788024" cy="1338828"/>
          </a:xfrm>
          <a:prstGeom prst="rect">
            <a:avLst/>
          </a:prstGeom>
        </p:spPr>
        <p:txBody>
          <a:bodyPr vert="horz" wrap="square">
            <a:spAutoFit/>
          </a:bodyPr>
          <a:lstStyle>
            <a:defPPr>
              <a:defRPr lang="fa-IR"/>
            </a:defPPr>
            <a:lvl1pPr indent="0" algn="justLow">
              <a:lnSpc>
                <a:spcPct val="150000"/>
              </a:lnSpc>
              <a:spcBef>
                <a:spcPts val="400"/>
              </a:spcBef>
              <a:spcAft>
                <a:spcPts val="0"/>
              </a:spcAft>
              <a:buClr>
                <a:schemeClr val="accent1"/>
              </a:buClr>
              <a:buSzPct val="68000"/>
              <a:buFont typeface="Wingdings" pitchFamily="2" charset="2"/>
              <a:buNone/>
              <a:defRPr kumimoji="0" b="1">
                <a:solidFill>
                  <a:schemeClr val="bg2">
                    <a:lumMod val="25000"/>
                  </a:schemeClr>
                </a:solidFill>
                <a:latin typeface="Times" pitchFamily="18" charset="0"/>
                <a:cs typeface="B Nazanin" pitchFamily="2" charset="-78"/>
              </a:defRPr>
            </a:lvl1pPr>
            <a:lvl2pPr marL="621792" indent="-228600" algn="l" rtl="0">
              <a:spcBef>
                <a:spcPts val="324"/>
              </a:spcBef>
              <a:buClr>
                <a:schemeClr val="accent1"/>
              </a:buClr>
              <a:buFont typeface="Verdana"/>
              <a:buChar char="◦"/>
              <a:defRPr kumimoji="0" sz="2300"/>
            </a:lvl2pPr>
            <a:lvl3pPr marL="859536" indent="-228600" algn="l" rtl="0">
              <a:spcBef>
                <a:spcPts val="350"/>
              </a:spcBef>
              <a:buClr>
                <a:schemeClr val="accent2"/>
              </a:buClr>
              <a:buSzPct val="100000"/>
              <a:buFont typeface="Wingdings 2"/>
              <a:buChar char=""/>
              <a:defRPr kumimoji="0" sz="2100"/>
            </a:lvl3pPr>
            <a:lvl4pPr marL="1143000" indent="-228600" algn="l" rtl="0">
              <a:spcBef>
                <a:spcPts val="350"/>
              </a:spcBef>
              <a:buClr>
                <a:schemeClr val="accent2"/>
              </a:buClr>
              <a:buFont typeface="Wingdings 2"/>
              <a:buChar char=""/>
              <a:defRPr kumimoji="0" sz="1900"/>
            </a:lvl4pPr>
            <a:lvl5pPr marL="1371600" indent="-228600" algn="l" rtl="0">
              <a:spcBef>
                <a:spcPts val="350"/>
              </a:spcBef>
              <a:buClr>
                <a:schemeClr val="accent2"/>
              </a:buClr>
              <a:buFont typeface="Wingdings 2"/>
              <a:buChar char=""/>
              <a:defRPr kumimoji="0"/>
            </a:lvl5pPr>
            <a:lvl6pPr marL="1600200" indent="-228600" algn="l" rtl="0">
              <a:spcBef>
                <a:spcPts val="350"/>
              </a:spcBef>
              <a:buClr>
                <a:schemeClr val="accent3"/>
              </a:buClr>
              <a:buFont typeface="Wingdings 2"/>
              <a:buChar char=""/>
              <a:defRPr kumimoji="0"/>
            </a:lvl6pPr>
            <a:lvl7pPr marL="1828800" indent="-228600" algn="l" rtl="0">
              <a:spcBef>
                <a:spcPts val="350"/>
              </a:spcBef>
              <a:buClr>
                <a:schemeClr val="accent3"/>
              </a:buClr>
              <a:buFont typeface="Wingdings 2"/>
              <a:buChar char=""/>
              <a:defRPr kumimoji="0" sz="1600"/>
            </a:lvl7pPr>
            <a:lvl8pPr marL="2057400" indent="-228600" algn="l" rtl="0">
              <a:spcBef>
                <a:spcPts val="350"/>
              </a:spcBef>
              <a:buClr>
                <a:schemeClr val="accent3"/>
              </a:buClr>
              <a:buFont typeface="Wingdings 2"/>
              <a:buChar char=""/>
              <a:defRPr kumimoji="0" sz="1600"/>
            </a:lvl8pPr>
            <a:lvl9pPr marL="2286000" indent="-228600" algn="l" rtl="0">
              <a:spcBef>
                <a:spcPts val="350"/>
              </a:spcBef>
              <a:buClr>
                <a:schemeClr val="accent3"/>
              </a:buClr>
              <a:buFont typeface="Wingdings 2"/>
              <a:buChar char=""/>
              <a:defRPr kumimoji="0" sz="1600" baseline="0"/>
            </a:lvl9pPr>
          </a:lstStyle>
          <a:p>
            <a:pPr marL="285750" indent="-285750">
              <a:buFont typeface="Wingdings" pitchFamily="2" charset="2"/>
              <a:buChar char="ü"/>
            </a:pPr>
            <a:r>
              <a:rPr lang="fa-IR" dirty="0" smtClean="0"/>
              <a:t>هاديهای كلاس 2با جنس آلومينيوم (</a:t>
            </a:r>
            <a:r>
              <a:rPr lang="fa-IR" dirty="0"/>
              <a:t>كمپكت،گرد معمولي و سكتور) </a:t>
            </a:r>
            <a:r>
              <a:rPr lang="fa-IR" dirty="0" smtClean="0"/>
              <a:t>نیز تولید می شوند و در </a:t>
            </a:r>
            <a:r>
              <a:rPr lang="fa-IR" dirty="0"/>
              <a:t>شبكه توزيع استفاده مي </a:t>
            </a:r>
            <a:r>
              <a:rPr lang="fa-IR" dirty="0" smtClean="0"/>
              <a:t>شوند</a:t>
            </a:r>
            <a:r>
              <a:rPr lang="fa-IR" dirty="0"/>
              <a:t>.</a:t>
            </a:r>
          </a:p>
        </p:txBody>
      </p:sp>
    </p:spTree>
    <p:extLst>
      <p:ext uri="{BB962C8B-B14F-4D97-AF65-F5344CB8AC3E}">
        <p14:creationId xmlns:p14="http://schemas.microsoft.com/office/powerpoint/2010/main" val="87995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1000"/>
                                        <p:tgtEl>
                                          <p:spTgt spid="10">
                                            <p:txEl>
                                              <p:pRg st="0" end="0"/>
                                            </p:txEl>
                                          </p:spTgt>
                                        </p:tgtEl>
                                      </p:cBhvr>
                                    </p:animEffect>
                                    <p:anim calcmode="lin" valueType="num">
                                      <p:cBhvr>
                                        <p:cTn id="3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8" grpId="0" build="p"/>
      <p:bldP spid="10"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7964"/>
            <a:ext cx="8229600" cy="4359327"/>
          </a:xfrm>
        </p:spPr>
        <p:txBody>
          <a:bodyPr>
            <a:normAutofit/>
          </a:bodyPr>
          <a:lstStyle/>
          <a:p>
            <a:pPr algn="r" rtl="1">
              <a:buFont typeface="Wingdings" panose="05000000000000000000" pitchFamily="2" charset="2"/>
              <a:buChar char="§"/>
            </a:pPr>
            <a:r>
              <a:rPr lang="fa-IR" sz="2000" b="1" dirty="0">
                <a:latin typeface="Times New Roman" panose="02020603050405020304" pitchFamily="18" charset="0"/>
                <a:cs typeface="B Nazanin" panose="00000400000000000000" pitchFamily="2" charset="-78"/>
              </a:rPr>
              <a:t>آزمون </a:t>
            </a:r>
            <a:r>
              <a:rPr lang="en-US" sz="2000" b="1" dirty="0">
                <a:latin typeface="Times New Roman" panose="02020603050405020304" pitchFamily="18" charset="0"/>
                <a:cs typeface="B Nazanin" panose="00000400000000000000" pitchFamily="2" charset="-78"/>
              </a:rPr>
              <a:t>PH</a:t>
            </a:r>
            <a:r>
              <a:rPr lang="fa-IR" sz="2000" b="1" dirty="0">
                <a:latin typeface="Times New Roman" panose="02020603050405020304" pitchFamily="18" charset="0"/>
                <a:cs typeface="B Nazanin" panose="00000400000000000000" pitchFamily="2" charset="-78"/>
              </a:rPr>
              <a:t> و هدایت الکتریکی </a:t>
            </a:r>
            <a:r>
              <a:rPr lang="en-US" sz="2000" b="1" dirty="0">
                <a:latin typeface="Times New Roman" panose="02020603050405020304" pitchFamily="18" charset="0"/>
                <a:cs typeface="B Nazanin" panose="00000400000000000000" pitchFamily="2" charset="-78"/>
              </a:rPr>
              <a:t>(PH and conductivity test)</a:t>
            </a:r>
            <a:endParaRPr lang="fa-IR" sz="2000" b="1" dirty="0">
              <a:latin typeface="Times New Roman" panose="02020603050405020304" pitchFamily="18" charset="0"/>
              <a:cs typeface="B Nazanin" panose="00000400000000000000" pitchFamily="2" charset="-78"/>
            </a:endParaRPr>
          </a:p>
          <a:p>
            <a:pPr marL="109728" indent="0" algn="r" rtl="1">
              <a:buNone/>
            </a:pPr>
            <a:r>
              <a:rPr lang="fa-IR" sz="2000" dirty="0">
                <a:latin typeface="Times New Roman" panose="02020603050405020304" pitchFamily="18" charset="0"/>
                <a:cs typeface="B Nazanin" panose="00000400000000000000" pitchFamily="2" charset="-78"/>
              </a:rPr>
              <a:t>مطابق استاندارد </a:t>
            </a:r>
            <a:r>
              <a:rPr lang="en-US" sz="2000" dirty="0">
                <a:latin typeface="Times New Roman" panose="02020603050405020304" pitchFamily="18" charset="0"/>
                <a:cs typeface="B Nazanin" panose="00000400000000000000" pitchFamily="2" charset="-78"/>
              </a:rPr>
              <a:t>IEC </a:t>
            </a:r>
            <a:r>
              <a:rPr lang="en-US" sz="2000" dirty="0" smtClean="0">
                <a:latin typeface="Times New Roman" panose="02020603050405020304" pitchFamily="18" charset="0"/>
                <a:cs typeface="B Nazanin" panose="00000400000000000000" pitchFamily="2" charset="-78"/>
              </a:rPr>
              <a:t>60754-2</a:t>
            </a:r>
            <a:r>
              <a:rPr lang="fa-IR" sz="2000" dirty="0">
                <a:latin typeface="Times New Roman" panose="02020603050405020304" pitchFamily="18" charset="0"/>
                <a:cs typeface="B Nazanin" panose="00000400000000000000" pitchFamily="2" charset="-78"/>
              </a:rPr>
              <a:t> </a:t>
            </a:r>
            <a:r>
              <a:rPr lang="fa-IR" sz="2000" dirty="0" smtClean="0">
                <a:latin typeface="Times New Roman" panose="02020603050405020304" pitchFamily="18" charset="0"/>
                <a:cs typeface="B Nazanin" panose="00000400000000000000" pitchFamily="2" charset="-78"/>
              </a:rPr>
              <a:t>مقدار یک گرم </a:t>
            </a:r>
            <a:r>
              <a:rPr lang="fa-IR" sz="2000" dirty="0">
                <a:latin typeface="Times New Roman" panose="02020603050405020304" pitchFamily="18" charset="0"/>
                <a:cs typeface="B Nazanin" panose="00000400000000000000" pitchFamily="2" charset="-78"/>
              </a:rPr>
              <a:t>از عایق یا روکش را درون دستگاه با دمای </a:t>
            </a:r>
            <a:r>
              <a:rPr lang="en-US" sz="2000" dirty="0" smtClean="0">
                <a:latin typeface="Times New Roman" panose="02020603050405020304" pitchFamily="18" charset="0"/>
                <a:cs typeface="B Nazanin" panose="00000400000000000000" pitchFamily="2" charset="-78"/>
              </a:rPr>
              <a:t>950C</a:t>
            </a:r>
            <a:r>
              <a:rPr lang="fa-IR" sz="2000" dirty="0" smtClean="0">
                <a:latin typeface="Times New Roman" panose="02020603050405020304" pitchFamily="18" charset="0"/>
                <a:cs typeface="B Nazanin" panose="00000400000000000000" pitchFamily="2" charset="-78"/>
              </a:rPr>
              <a:t> </a:t>
            </a:r>
            <a:r>
              <a:rPr lang="fa-IR" sz="2000" dirty="0">
                <a:latin typeface="Times New Roman" panose="02020603050405020304" pitchFamily="18" charset="0"/>
                <a:cs typeface="B Nazanin" panose="00000400000000000000" pitchFamily="2" charset="-78"/>
              </a:rPr>
              <a:t>قرار می دهیم. ترکیبات حاصل از سوختن آن توسط باد و از طریق لوله های شیشه ای و شلنگ سیلیکون به سمت بالن شست و شو هدایت می شوند. این ترکیبات از دو بالن شست و شو حاوی </a:t>
            </a:r>
            <a:r>
              <a:rPr lang="fa-IR" sz="2000" dirty="0" smtClean="0">
                <a:latin typeface="Times New Roman" panose="02020603050405020304" pitchFamily="18" charset="0"/>
                <a:cs typeface="B Nazanin" panose="00000400000000000000" pitchFamily="2" charset="-78"/>
              </a:rPr>
              <a:t>آب مقطر عبور </a:t>
            </a:r>
            <a:r>
              <a:rPr lang="fa-IR" sz="2000" dirty="0">
                <a:latin typeface="Times New Roman" panose="02020603050405020304" pitchFamily="18" charset="0"/>
                <a:cs typeface="B Nazanin" panose="00000400000000000000" pitchFamily="2" charset="-78"/>
              </a:rPr>
              <a:t>می </a:t>
            </a:r>
            <a:r>
              <a:rPr lang="fa-IR" sz="2000" dirty="0" smtClean="0">
                <a:latin typeface="Times New Roman" panose="02020603050405020304" pitchFamily="18" charset="0"/>
                <a:cs typeface="B Nazanin" panose="00000400000000000000" pitchFamily="2" charset="-78"/>
              </a:rPr>
              <a:t>کنند.سپس محلول حاصله توسط دستگاه </a:t>
            </a:r>
            <a:r>
              <a:rPr lang="en-US" sz="2000" dirty="0" smtClean="0">
                <a:latin typeface="Times New Roman" panose="02020603050405020304" pitchFamily="18" charset="0"/>
                <a:cs typeface="B Nazanin" panose="00000400000000000000" pitchFamily="2" charset="-78"/>
              </a:rPr>
              <a:t>PH meter </a:t>
            </a:r>
            <a:r>
              <a:rPr lang="fa-IR" sz="2000" dirty="0" smtClean="0">
                <a:latin typeface="Times New Roman" panose="02020603050405020304" pitchFamily="18" charset="0"/>
                <a:cs typeface="B Nazanin" panose="00000400000000000000" pitchFamily="2" charset="-78"/>
              </a:rPr>
              <a:t> و </a:t>
            </a:r>
            <a:r>
              <a:rPr lang="en-US" sz="2000" dirty="0" smtClean="0">
                <a:latin typeface="Times New Roman" panose="02020603050405020304" pitchFamily="18" charset="0"/>
                <a:cs typeface="B Nazanin" panose="00000400000000000000" pitchFamily="2" charset="-78"/>
              </a:rPr>
              <a:t>Conductivity meter</a:t>
            </a:r>
            <a:r>
              <a:rPr lang="fa-IR" sz="2000" dirty="0" smtClean="0">
                <a:latin typeface="Times New Roman" panose="02020603050405020304" pitchFamily="18" charset="0"/>
                <a:cs typeface="B Nazanin" panose="00000400000000000000" pitchFamily="2" charset="-78"/>
              </a:rPr>
              <a:t> آزمون می شود که </a:t>
            </a:r>
            <a:r>
              <a:rPr lang="fa-IR" sz="2000" dirty="0">
                <a:latin typeface="Times New Roman" panose="02020603050405020304" pitchFamily="18" charset="0"/>
                <a:cs typeface="B Nazanin" panose="00000400000000000000" pitchFamily="2" charset="-78"/>
              </a:rPr>
              <a:t>مطابق استاندارد </a:t>
            </a:r>
            <a:r>
              <a:rPr lang="en-US" sz="2000" dirty="0">
                <a:latin typeface="Times New Roman" panose="02020603050405020304" pitchFamily="18" charset="0"/>
                <a:cs typeface="B Nazanin" panose="00000400000000000000" pitchFamily="2" charset="-78"/>
              </a:rPr>
              <a:t>ISIRI 3569-1</a:t>
            </a:r>
            <a:r>
              <a:rPr lang="fa-IR" sz="2000" dirty="0">
                <a:latin typeface="Times New Roman" panose="02020603050405020304" pitchFamily="18" charset="0"/>
                <a:cs typeface="B Nazanin" panose="00000400000000000000" pitchFamily="2" charset="-78"/>
              </a:rPr>
              <a:t> </a:t>
            </a:r>
            <a:r>
              <a:rPr lang="fa-IR" sz="2000" dirty="0" smtClean="0">
                <a:latin typeface="Times New Roman" panose="02020603050405020304" pitchFamily="18" charset="0"/>
                <a:cs typeface="B Nazanin" panose="00000400000000000000" pitchFamily="2" charset="-78"/>
              </a:rPr>
              <a:t>، مقدار </a:t>
            </a:r>
            <a:r>
              <a:rPr lang="en-US" sz="2000" dirty="0" smtClean="0">
                <a:latin typeface="Times New Roman" panose="02020603050405020304" pitchFamily="18" charset="0"/>
                <a:cs typeface="B Nazanin" panose="00000400000000000000" pitchFamily="2" charset="-78"/>
              </a:rPr>
              <a:t>PH</a:t>
            </a:r>
            <a:r>
              <a:rPr lang="fa-IR" sz="2000" dirty="0" smtClean="0">
                <a:latin typeface="Times New Roman" panose="02020603050405020304" pitchFamily="18" charset="0"/>
                <a:cs typeface="B Nazanin" panose="00000400000000000000" pitchFamily="2" charset="-78"/>
              </a:rPr>
              <a:t> برای </a:t>
            </a:r>
            <a:r>
              <a:rPr lang="fa-IR" sz="2000" dirty="0">
                <a:latin typeface="Times New Roman" panose="02020603050405020304" pitchFamily="18" charset="0"/>
                <a:cs typeface="B Nazanin" panose="00000400000000000000" pitchFamily="2" charset="-78"/>
              </a:rPr>
              <a:t>مواد هالوژن فری نباید </a:t>
            </a:r>
            <a:r>
              <a:rPr lang="fa-IR" sz="2000" dirty="0" smtClean="0">
                <a:latin typeface="Times New Roman" panose="02020603050405020304" pitchFamily="18" charset="0"/>
                <a:cs typeface="B Nazanin" panose="00000400000000000000" pitchFamily="2" charset="-78"/>
              </a:rPr>
              <a:t>کمتر از </a:t>
            </a:r>
            <a:r>
              <a:rPr lang="en-US" sz="2000" dirty="0" smtClean="0">
                <a:latin typeface="Times New Roman" panose="02020603050405020304" pitchFamily="18" charset="0"/>
                <a:cs typeface="B Nazanin" panose="00000400000000000000" pitchFamily="2" charset="-78"/>
              </a:rPr>
              <a:t>4.3</a:t>
            </a:r>
            <a:r>
              <a:rPr lang="fa-IR" sz="2000" dirty="0" smtClean="0">
                <a:latin typeface="Times New Roman" panose="02020603050405020304" pitchFamily="18" charset="0"/>
                <a:cs typeface="B Nazanin" panose="00000400000000000000" pitchFamily="2" charset="-78"/>
              </a:rPr>
              <a:t> و مقدار هدایت الکتریکی نباید بیشتر از </a:t>
            </a:r>
            <a:r>
              <a:rPr lang="en-US" sz="2000" dirty="0" smtClean="0">
                <a:latin typeface="Times New Roman" panose="02020603050405020304" pitchFamily="18" charset="0"/>
                <a:cs typeface="B Nazanin" panose="00000400000000000000" pitchFamily="2" charset="-78"/>
              </a:rPr>
              <a:t>10µS</a:t>
            </a:r>
            <a:r>
              <a:rPr lang="fa-IR" sz="2000" dirty="0" smtClean="0">
                <a:latin typeface="Times New Roman" panose="02020603050405020304" pitchFamily="18" charset="0"/>
                <a:cs typeface="B Nazanin" panose="00000400000000000000" pitchFamily="2" charset="-78"/>
              </a:rPr>
              <a:t> باشد.</a:t>
            </a:r>
            <a:endParaRPr lang="en-US" sz="2000" b="1" dirty="0">
              <a:latin typeface="Times New Roman" panose="02020603050405020304" pitchFamily="18" charset="0"/>
              <a:cs typeface="B Nazanin" panose="00000400000000000000" pitchFamily="2" charset="-78"/>
            </a:endParaRPr>
          </a:p>
          <a:p>
            <a:pPr algn="r" rtl="1">
              <a:buFont typeface="Wingdings" panose="05000000000000000000" pitchFamily="2" charset="2"/>
              <a:buChar char="§"/>
            </a:pPr>
            <a:r>
              <a:rPr lang="fa-IR" sz="2000" b="1" dirty="0">
                <a:latin typeface="Times New Roman" panose="02020603050405020304" pitchFamily="18" charset="0"/>
                <a:cs typeface="B Nazanin" panose="00000400000000000000" pitchFamily="2" charset="-78"/>
              </a:rPr>
              <a:t>آزمون میزان فلوئور </a:t>
            </a:r>
            <a:r>
              <a:rPr lang="en-US" sz="2000" b="1" dirty="0">
                <a:latin typeface="Times New Roman" panose="02020603050405020304" pitchFamily="18" charset="0"/>
                <a:cs typeface="B Nazanin" panose="00000400000000000000" pitchFamily="2" charset="-78"/>
              </a:rPr>
              <a:t>(Fluorine content test)</a:t>
            </a:r>
          </a:p>
          <a:p>
            <a:endParaRPr lang="en-US" sz="2000" dirty="0"/>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108169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7964"/>
            <a:ext cx="8229600" cy="4359327"/>
          </a:xfrm>
        </p:spPr>
        <p:txBody>
          <a:bodyPr>
            <a:normAutofit/>
          </a:bodyPr>
          <a:lstStyle/>
          <a:p>
            <a:pPr algn="r" rtl="1">
              <a:buFont typeface="Wingdings" panose="05000000000000000000" pitchFamily="2" charset="2"/>
              <a:buChar char="§"/>
            </a:pPr>
            <a:r>
              <a:rPr lang="fa-IR" sz="2000" b="1" dirty="0" smtClean="0">
                <a:latin typeface="Times New Roman" panose="02020603050405020304" pitchFamily="18" charset="0"/>
                <a:cs typeface="B Nazanin" panose="00000400000000000000" pitchFamily="2" charset="-78"/>
              </a:rPr>
              <a:t>آزمون اندازه گیری شاخص اکسیژن</a:t>
            </a:r>
          </a:p>
          <a:p>
            <a:pPr marL="109728" indent="0" algn="r" rtl="1">
              <a:buNone/>
            </a:pPr>
            <a:r>
              <a:rPr lang="fa-IR" sz="2000" dirty="0" smtClean="0">
                <a:latin typeface="Times New Roman" panose="02020603050405020304" pitchFamily="18" charset="0"/>
                <a:cs typeface="B Nazanin" panose="00000400000000000000" pitchFamily="2" charset="-78"/>
              </a:rPr>
              <a:t>مطابق استاندارد </a:t>
            </a:r>
            <a:r>
              <a:rPr lang="en-US" sz="2000" dirty="0" smtClean="0">
                <a:latin typeface="Times New Roman" panose="02020603050405020304" pitchFamily="18" charset="0"/>
                <a:cs typeface="B Nazanin" panose="00000400000000000000" pitchFamily="2" charset="-78"/>
              </a:rPr>
              <a:t>ISO 4589-2</a:t>
            </a:r>
            <a:r>
              <a:rPr lang="fa-IR" sz="2000" dirty="0" smtClean="0">
                <a:latin typeface="Times New Roman" panose="02020603050405020304" pitchFamily="18" charset="0"/>
                <a:cs typeface="B Nazanin" panose="00000400000000000000" pitchFamily="2" charset="-78"/>
              </a:rPr>
              <a:t> آزمونه هایی به شکل مستطیل، </a:t>
            </a:r>
            <a:r>
              <a:rPr lang="fa-IR" sz="2000" dirty="0">
                <a:latin typeface="Times New Roman" panose="02020603050405020304" pitchFamily="18" charset="0"/>
                <a:cs typeface="B Nazanin" panose="00000400000000000000" pitchFamily="2" charset="-78"/>
              </a:rPr>
              <a:t>با ابعاد معین و به </a:t>
            </a:r>
            <a:r>
              <a:rPr lang="fa-IR" sz="2000" dirty="0" smtClean="0">
                <a:latin typeface="Times New Roman" panose="02020603050405020304" pitchFamily="18" charset="0"/>
                <a:cs typeface="B Nazanin" panose="00000400000000000000" pitchFamily="2" charset="-78"/>
              </a:rPr>
              <a:t>تعداد مشخصی تهیه می شوند. آزمونه ها تک تک درون محفظه شیشه ای دستگاه با میزان اکسیژن تنظیم شده قرار داده می شوند سپس توسط فندک مخصوصی مشتعل می گردند. اگر نمونه مشتعل شده قبل از 180 ثانیه خاموش شود، با تعویض نمونه و بالا بردن مقدار اکسیژن عمل آزمون تکرار می شود تا جاییکه اشتعال آزمونه 180 ثانیه به طول بینجامد. آنگاه آن مقدار اکسیژن بعنوان شاخص تعیین می گردد.</a:t>
            </a:r>
            <a:endParaRPr lang="en-US" sz="2000" dirty="0">
              <a:latin typeface="Times New Roman" panose="02020603050405020304" pitchFamily="18" charset="0"/>
              <a:cs typeface="B Nazanin" panose="00000400000000000000" pitchFamily="2" charset="-78"/>
            </a:endParaRPr>
          </a:p>
        </p:txBody>
      </p:sp>
      <p:sp>
        <p:nvSpPr>
          <p:cNvPr id="4" name="Title 2"/>
          <p:cNvSpPr txBox="1">
            <a:spLocks/>
          </p:cNvSpPr>
          <p:nvPr/>
        </p:nvSpPr>
        <p:spPr>
          <a:xfrm>
            <a:off x="6095376" y="1124744"/>
            <a:ext cx="2265009"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457200" indent="-457200" algn="r" rtl="1">
              <a:buFont typeface="Wingdings" pitchFamily="2" charset="2"/>
              <a:buChar char="ü"/>
            </a:pPr>
            <a:r>
              <a:rPr lang="fa-IR" sz="2800" smtClean="0">
                <a:solidFill>
                  <a:srgbClr val="7030A0"/>
                </a:solidFill>
                <a:cs typeface="B Nazanin" pitchFamily="2" charset="-78"/>
              </a:rPr>
              <a:t>شرح آزمونها</a:t>
            </a:r>
            <a:endParaRPr lang="fa-IR" sz="2800" dirty="0">
              <a:solidFill>
                <a:srgbClr val="7030A0"/>
              </a:solidFill>
              <a:cs typeface="B Nazanin" pitchFamily="2" charset="-78"/>
            </a:endParaRPr>
          </a:p>
        </p:txBody>
      </p:sp>
      <p:sp>
        <p:nvSpPr>
          <p:cNvPr id="5" name="Title 2"/>
          <p:cNvSpPr txBox="1">
            <a:spLocks/>
          </p:cNvSpPr>
          <p:nvPr/>
        </p:nvSpPr>
        <p:spPr>
          <a:xfrm>
            <a:off x="5352887" y="-3634"/>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6" name="Title 2"/>
          <p:cNvSpPr txBox="1">
            <a:spLocks/>
          </p:cNvSpPr>
          <p:nvPr/>
        </p:nvSpPr>
        <p:spPr>
          <a:xfrm>
            <a:off x="4788024" y="548680"/>
            <a:ext cx="3981128" cy="584775"/>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3200" dirty="0" smtClean="0">
                <a:solidFill>
                  <a:srgbClr val="7030A0"/>
                </a:solidFill>
                <a:cs typeface="B Nazanin" pitchFamily="2" charset="-78"/>
              </a:rPr>
              <a:t>6- مراحل كنترل كيفيت</a:t>
            </a:r>
            <a:endParaRPr lang="fa-IR" sz="3200" dirty="0">
              <a:solidFill>
                <a:srgbClr val="7030A0"/>
              </a:solidFill>
              <a:cs typeface="B Nazanin" pitchFamily="2" charset="-78"/>
            </a:endParaRPr>
          </a:p>
        </p:txBody>
      </p:sp>
    </p:spTree>
    <p:extLst>
      <p:ext uri="{BB962C8B-B14F-4D97-AF65-F5344CB8AC3E}">
        <p14:creationId xmlns:p14="http://schemas.microsoft.com/office/powerpoint/2010/main" val="146797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395536" y="1484784"/>
            <a:ext cx="8208912" cy="4176464"/>
          </a:xfrm>
        </p:spPr>
        <p:txBody>
          <a:bodyPr>
            <a:normAutofit fontScale="92500" lnSpcReduction="20000"/>
          </a:bodyPr>
          <a:lstStyle/>
          <a:p>
            <a:pPr marL="109728" indent="0" algn="r" rtl="1">
              <a:lnSpc>
                <a:spcPct val="170000"/>
              </a:lnSpc>
              <a:buNone/>
            </a:pPr>
            <a:r>
              <a:rPr lang="fa-IR" dirty="0" smtClean="0">
                <a:solidFill>
                  <a:srgbClr val="FF0000"/>
                </a:solidFill>
                <a:latin typeface="Times" pitchFamily="18" charset="0"/>
                <a:cs typeface="B Nazanin" pitchFamily="2" charset="-78"/>
              </a:rPr>
              <a:t>لازم به ذکر است در كابل هاي ابزاردقيق و</a:t>
            </a:r>
            <a:r>
              <a:rPr lang="fa-IR" dirty="0">
                <a:solidFill>
                  <a:srgbClr val="FF0000"/>
                </a:solidFill>
                <a:latin typeface="Times" pitchFamily="18" charset="0"/>
                <a:cs typeface="B Nazanin" pitchFamily="2" charset="-78"/>
              </a:rPr>
              <a:t> </a:t>
            </a:r>
            <a:r>
              <a:rPr lang="fa-IR" dirty="0" smtClean="0">
                <a:solidFill>
                  <a:srgbClr val="FF0000"/>
                </a:solidFill>
                <a:latin typeface="Times" pitchFamily="18" charset="0"/>
                <a:cs typeface="B Nazanin" pitchFamily="2" charset="-78"/>
              </a:rPr>
              <a:t>كنترل آزمون های دیگری به شرح ذیل انجام می گیرد :</a:t>
            </a:r>
          </a:p>
          <a:p>
            <a:pPr marL="109728" indent="0" algn="r" rtl="1">
              <a:buNone/>
            </a:pPr>
            <a:endParaRPr lang="fa-IR" dirty="0" smtClean="0">
              <a:solidFill>
                <a:srgbClr val="FF0000"/>
              </a:solidFill>
              <a:latin typeface="Times" pitchFamily="18" charset="0"/>
              <a:cs typeface="B Nazanin" pitchFamily="2" charset="-78"/>
            </a:endParaRPr>
          </a:p>
          <a:p>
            <a:pPr marL="712788" indent="-261938" algn="r" rtl="1"/>
            <a:r>
              <a:rPr lang="fa-IR" dirty="0" smtClean="0">
                <a:solidFill>
                  <a:srgbClr val="FF0000"/>
                </a:solidFill>
                <a:latin typeface="Times" pitchFamily="18" charset="0"/>
                <a:cs typeface="B Nazanin" pitchFamily="2" charset="-78"/>
              </a:rPr>
              <a:t>اندازه گيري مقاومت الكتريكي هادي ها</a:t>
            </a:r>
          </a:p>
          <a:p>
            <a:pPr marL="712788" indent="-261938" algn="r" rtl="1"/>
            <a:r>
              <a:rPr lang="en-US" dirty="0" smtClean="0">
                <a:solidFill>
                  <a:srgbClr val="FF0000"/>
                </a:solidFill>
                <a:latin typeface="Times" pitchFamily="18" charset="0"/>
                <a:cs typeface="B Nazanin" pitchFamily="2" charset="-78"/>
              </a:rPr>
              <a:t>High Voltage</a:t>
            </a:r>
          </a:p>
          <a:p>
            <a:pPr marL="712788" indent="-261938" algn="r" rtl="1"/>
            <a:r>
              <a:rPr lang="fa-IR" dirty="0" smtClean="0">
                <a:solidFill>
                  <a:srgbClr val="FF0000"/>
                </a:solidFill>
                <a:latin typeface="Times" pitchFamily="18" charset="0"/>
                <a:cs typeface="B Nazanin" pitchFamily="2" charset="-78"/>
              </a:rPr>
              <a:t>مقاومت عايقي بين اسكرين هاي </a:t>
            </a:r>
            <a:r>
              <a:rPr lang="en-US" dirty="0" smtClean="0">
                <a:solidFill>
                  <a:srgbClr val="FF0000"/>
                </a:solidFill>
                <a:latin typeface="Times" pitchFamily="18" charset="0"/>
                <a:cs typeface="B Nazanin" pitchFamily="2" charset="-78"/>
              </a:rPr>
              <a:t>ISCR</a:t>
            </a:r>
            <a:r>
              <a:rPr lang="fa-IR" dirty="0" smtClean="0">
                <a:solidFill>
                  <a:srgbClr val="FF0000"/>
                </a:solidFill>
                <a:latin typeface="Times" pitchFamily="18" charset="0"/>
                <a:cs typeface="B Nazanin" pitchFamily="2" charset="-78"/>
              </a:rPr>
              <a:t> و</a:t>
            </a:r>
            <a:r>
              <a:rPr lang="en-US" dirty="0" smtClean="0">
                <a:solidFill>
                  <a:srgbClr val="FF0000"/>
                </a:solidFill>
                <a:latin typeface="Times" pitchFamily="18" charset="0"/>
                <a:cs typeface="B Nazanin" pitchFamily="2" charset="-78"/>
              </a:rPr>
              <a:t>OSCR </a:t>
            </a:r>
          </a:p>
          <a:p>
            <a:pPr marL="712788" indent="-261938" algn="r" rtl="1"/>
            <a:r>
              <a:rPr lang="fa-IR" dirty="0" smtClean="0">
                <a:solidFill>
                  <a:srgbClr val="FF0000"/>
                </a:solidFill>
                <a:latin typeface="Times" pitchFamily="18" charset="0"/>
                <a:cs typeface="B Nazanin" pitchFamily="2" charset="-78"/>
              </a:rPr>
              <a:t>مقاومت عايقي بين اسكرين </a:t>
            </a:r>
            <a:r>
              <a:rPr lang="en-US" dirty="0">
                <a:solidFill>
                  <a:srgbClr val="FF0000"/>
                </a:solidFill>
                <a:latin typeface="Times" pitchFamily="18" charset="0"/>
                <a:cs typeface="B Nazanin" pitchFamily="2" charset="-78"/>
              </a:rPr>
              <a:t>OSCR </a:t>
            </a:r>
            <a:r>
              <a:rPr lang="fa-IR" dirty="0">
                <a:solidFill>
                  <a:srgbClr val="FF0000"/>
                </a:solidFill>
                <a:latin typeface="Times" pitchFamily="18" charset="0"/>
                <a:cs typeface="B Nazanin" pitchFamily="2" charset="-78"/>
              </a:rPr>
              <a:t> </a:t>
            </a:r>
            <a:r>
              <a:rPr lang="fa-IR" dirty="0" smtClean="0">
                <a:solidFill>
                  <a:srgbClr val="FF0000"/>
                </a:solidFill>
                <a:latin typeface="Times" pitchFamily="18" charset="0"/>
                <a:cs typeface="B Nazanin" pitchFamily="2" charset="-78"/>
              </a:rPr>
              <a:t>و آرمور</a:t>
            </a:r>
          </a:p>
          <a:p>
            <a:pPr marL="712788" indent="-261938" algn="r" rtl="1"/>
            <a:r>
              <a:rPr lang="fa-IR" dirty="0" smtClean="0">
                <a:solidFill>
                  <a:srgbClr val="FF0000"/>
                </a:solidFill>
                <a:latin typeface="Times" pitchFamily="18" charset="0"/>
                <a:cs typeface="B Nazanin" pitchFamily="2" charset="-78"/>
              </a:rPr>
              <a:t>درصد پوشش آرمور</a:t>
            </a:r>
          </a:p>
          <a:p>
            <a:pPr marL="712788" indent="-261938" algn="r" rtl="1"/>
            <a:r>
              <a:rPr lang="fa-IR" dirty="0" smtClean="0">
                <a:solidFill>
                  <a:srgbClr val="FF0000"/>
                </a:solidFill>
                <a:latin typeface="Times" pitchFamily="18" charset="0"/>
                <a:cs typeface="B Nazanin" pitchFamily="2" charset="-78"/>
              </a:rPr>
              <a:t>ظرفیت خازنی </a:t>
            </a:r>
            <a:r>
              <a:rPr lang="en-US" dirty="0">
                <a:solidFill>
                  <a:srgbClr val="FF0000"/>
                </a:solidFill>
                <a:latin typeface="Times" pitchFamily="18" charset="0"/>
                <a:cs typeface="B Nazanin" pitchFamily="2" charset="-78"/>
              </a:rPr>
              <a:t>Capacitance</a:t>
            </a:r>
            <a:endParaRPr lang="en-US" dirty="0" smtClean="0">
              <a:solidFill>
                <a:srgbClr val="FF0000"/>
              </a:solidFill>
              <a:latin typeface="Times" pitchFamily="18" charset="0"/>
              <a:cs typeface="B Nazanin" pitchFamily="2" charset="-78"/>
            </a:endParaRPr>
          </a:p>
          <a:p>
            <a:pPr marL="712788" indent="-261938" algn="r" rtl="1"/>
            <a:r>
              <a:rPr lang="fa-IR" dirty="0">
                <a:solidFill>
                  <a:srgbClr val="FF0000"/>
                </a:solidFill>
                <a:latin typeface="Times" pitchFamily="18" charset="0"/>
                <a:cs typeface="B Nazanin" pitchFamily="2" charset="-78"/>
              </a:rPr>
              <a:t>مقاومت القایی بر مقاومت اهمی </a:t>
            </a:r>
            <a:r>
              <a:rPr lang="en-US" dirty="0">
                <a:solidFill>
                  <a:srgbClr val="FF0000"/>
                </a:solidFill>
                <a:latin typeface="Times" pitchFamily="18" charset="0"/>
                <a:cs typeface="B Nazanin" pitchFamily="2" charset="-78"/>
              </a:rPr>
              <a:t>L/R</a:t>
            </a:r>
            <a:endParaRPr lang="fa-IR" dirty="0">
              <a:solidFill>
                <a:srgbClr val="FF0000"/>
              </a:solidFill>
              <a:latin typeface="Times" pitchFamily="18" charset="0"/>
              <a:cs typeface="B Nazanin" pitchFamily="2" charset="-78"/>
            </a:endParaRPr>
          </a:p>
        </p:txBody>
      </p:sp>
      <p:sp>
        <p:nvSpPr>
          <p:cNvPr id="6" name="Title 2"/>
          <p:cNvSpPr txBox="1">
            <a:spLocks/>
          </p:cNvSpPr>
          <p:nvPr/>
        </p:nvSpPr>
        <p:spPr>
          <a:xfrm>
            <a:off x="5350073" y="169476"/>
            <a:ext cx="3755617"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cs typeface="B Nazanin" pitchFamily="2" charset="-78"/>
              </a:rPr>
              <a:t>فرایندهای تولید سیم و کابل</a:t>
            </a:r>
            <a:endParaRPr lang="fa-IR" sz="2800" dirty="0">
              <a:solidFill>
                <a:srgbClr val="7030A0"/>
              </a:solidFill>
              <a:latin typeface="+mn-lt"/>
              <a:ea typeface="+mn-ea"/>
              <a:cs typeface="B Titr" pitchFamily="2" charset="-78"/>
            </a:endParaRPr>
          </a:p>
        </p:txBody>
      </p:sp>
      <p:sp>
        <p:nvSpPr>
          <p:cNvPr id="7" name="Title 2"/>
          <p:cNvSpPr>
            <a:spLocks noGrp="1"/>
          </p:cNvSpPr>
          <p:nvPr>
            <p:ph type="title"/>
          </p:nvPr>
        </p:nvSpPr>
        <p:spPr>
          <a:xfrm>
            <a:off x="4788024" y="755993"/>
            <a:ext cx="3981128" cy="584775"/>
          </a:xfrm>
          <a:noFill/>
        </p:spPr>
        <p:txBody>
          <a:bodyPr vert="horz" wrap="square" rtlCol="1" anchor="ctr">
            <a:spAutoFit/>
            <a:scene3d>
              <a:camera prst="orthographicFront"/>
              <a:lightRig rig="soft" dir="t"/>
            </a:scene3d>
            <a:sp3d prstMaterial="softEdge">
              <a:bevelT w="25400" h="25400"/>
            </a:sp3d>
          </a:bodyPr>
          <a:lstStyle/>
          <a:p>
            <a:pPr algn="r" rtl="1"/>
            <a:r>
              <a:rPr lang="fa-IR" sz="3200" dirty="0" smtClean="0">
                <a:solidFill>
                  <a:srgbClr val="7030A0"/>
                </a:solidFill>
                <a:cs typeface="B Nazanin" pitchFamily="2" charset="-78"/>
              </a:rPr>
              <a:t>6- مراحل </a:t>
            </a:r>
            <a:r>
              <a:rPr lang="fa-IR" sz="3200" dirty="0">
                <a:solidFill>
                  <a:srgbClr val="7030A0"/>
                </a:solidFill>
                <a:cs typeface="B Nazanin" pitchFamily="2" charset="-78"/>
              </a:rPr>
              <a:t>كنترل كيفيت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80">
                                          <p:stCondLst>
                                            <p:cond delay="0"/>
                                          </p:stCondLst>
                                        </p:cTn>
                                        <p:tgtEl>
                                          <p:spTgt spid="7"/>
                                        </p:tgtEl>
                                      </p:cBhvr>
                                    </p:animEffect>
                                    <p:anim calcmode="lin" valueType="num">
                                      <p:cBhvr>
                                        <p:cTn id="4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gtEl>
                                      </p:cBhvr>
                                      <p:to x="100000" y="60000"/>
                                    </p:animScale>
                                    <p:animScale>
                                      <p:cBhvr>
                                        <p:cTn id="54" dur="166" decel="50000">
                                          <p:stCondLst>
                                            <p:cond delay="67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52" y="260648"/>
            <a:ext cx="2962672"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smtClean="0">
                <a:solidFill>
                  <a:srgbClr val="7030A0"/>
                </a:solidFill>
                <a:latin typeface="+mn-lt"/>
                <a:ea typeface="+mn-ea"/>
                <a:cs typeface="B Titr" pitchFamily="2" charset="-78"/>
              </a:rPr>
              <a:t>- دسته بندی هادی ها </a:t>
            </a:r>
            <a:endParaRPr lang="fa-IR" sz="2800" dirty="0">
              <a:solidFill>
                <a:srgbClr val="7030A0"/>
              </a:solidFill>
              <a:latin typeface="+mn-lt"/>
              <a:ea typeface="+mn-ea"/>
              <a:cs typeface="B Titr" pitchFamily="2" charset="-78"/>
            </a:endParaRPr>
          </a:p>
        </p:txBody>
      </p:sp>
      <p:sp>
        <p:nvSpPr>
          <p:cNvPr id="9" name="Title 1"/>
          <p:cNvSpPr txBox="1">
            <a:spLocks/>
          </p:cNvSpPr>
          <p:nvPr/>
        </p:nvSpPr>
        <p:spPr>
          <a:xfrm>
            <a:off x="2669418" y="914804"/>
            <a:ext cx="5915000"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Nazanin" pitchFamily="2" charset="-78"/>
              </a:rPr>
              <a:t>هادی کلاس 5 : افشان (</a:t>
            </a:r>
            <a:r>
              <a:rPr lang="en-US" sz="2800" dirty="0" smtClean="0">
                <a:solidFill>
                  <a:srgbClr val="7030A0"/>
                </a:solidFill>
                <a:latin typeface="+mn-lt"/>
                <a:ea typeface="+mn-ea"/>
                <a:cs typeface="B Nazanin" pitchFamily="2" charset="-78"/>
              </a:rPr>
              <a:t>Flexible</a:t>
            </a:r>
            <a:r>
              <a:rPr lang="fa-IR" sz="2800" dirty="0" smtClean="0">
                <a:solidFill>
                  <a:srgbClr val="7030A0"/>
                </a:solidFill>
                <a:latin typeface="+mn-lt"/>
                <a:ea typeface="+mn-ea"/>
                <a:cs typeface="B Nazanin" pitchFamily="2" charset="-78"/>
              </a:rPr>
              <a:t>)</a:t>
            </a:r>
            <a:endParaRPr lang="fa-IR" sz="2800" dirty="0">
              <a:solidFill>
                <a:srgbClr val="7030A0"/>
              </a:solidFill>
              <a:latin typeface="+mn-lt"/>
              <a:ea typeface="+mn-ea"/>
              <a:cs typeface="B Nazanin" pitchFamily="2" charset="-78"/>
            </a:endParaRPr>
          </a:p>
        </p:txBody>
      </p:sp>
      <p:pic>
        <p:nvPicPr>
          <p:cNvPr id="4103" name="Picture 7" descr="D:\96-04-04\Training\imag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80873">
            <a:off x="6059941" y="458099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96-04-04\Training\imag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493340" y="4019552"/>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5162" y="1446126"/>
            <a:ext cx="8219256" cy="1938992"/>
          </a:xfrm>
          <a:prstGeom prst="rect">
            <a:avLst/>
          </a:prstGeom>
        </p:spPr>
        <p:txBody>
          <a:bodyPr vert="horz" wrap="square">
            <a:spAutoFit/>
          </a:bodyPr>
          <a:lstStyle/>
          <a:p>
            <a:pPr algn="justLow">
              <a:lnSpc>
                <a:spcPct val="150000"/>
              </a:lnSpc>
              <a:spcBef>
                <a:spcPts val="400"/>
              </a:spcBef>
              <a:buClr>
                <a:schemeClr val="accent1"/>
              </a:buClr>
              <a:buSzPct val="68000"/>
              <a:buFont typeface="Wingdings" pitchFamily="2" charset="2"/>
              <a:buNone/>
            </a:pPr>
            <a:r>
              <a:rPr lang="fa-IR" sz="2000" b="1" dirty="0" smtClean="0">
                <a:solidFill>
                  <a:schemeClr val="bg2">
                    <a:lumMod val="25000"/>
                  </a:schemeClr>
                </a:solidFill>
                <a:latin typeface="Times" pitchFamily="18" charset="0"/>
                <a:cs typeface="B Nazanin" pitchFamily="2" charset="-78"/>
              </a:rPr>
              <a:t> سیم </a:t>
            </a:r>
            <a:r>
              <a:rPr lang="fa-IR" sz="2000" b="1" dirty="0">
                <a:solidFill>
                  <a:schemeClr val="bg2">
                    <a:lumMod val="25000"/>
                  </a:schemeClr>
                </a:solidFill>
                <a:latin typeface="Times" pitchFamily="18" charset="0"/>
                <a:cs typeface="B Nazanin" pitchFamily="2" charset="-78"/>
              </a:rPr>
              <a:t>های افشان از تعداد زیادی رشته های نازک مسی تشکیل شده اند که به سیم نرم معروفند و در سیم کشی ساختمان کاربرد </a:t>
            </a:r>
            <a:r>
              <a:rPr lang="fa-IR" sz="2000" b="1" dirty="0" smtClean="0">
                <a:solidFill>
                  <a:schemeClr val="bg2">
                    <a:lumMod val="25000"/>
                  </a:schemeClr>
                </a:solidFill>
                <a:latin typeface="Times" pitchFamily="18" charset="0"/>
                <a:cs typeface="B Nazanin" pitchFamily="2" charset="-78"/>
              </a:rPr>
              <a:t>دارند</a:t>
            </a:r>
            <a:r>
              <a:rPr lang="fa-IR" sz="2000" b="1" dirty="0">
                <a:solidFill>
                  <a:schemeClr val="bg2">
                    <a:lumMod val="25000"/>
                  </a:schemeClr>
                </a:solidFill>
                <a:latin typeface="Times" pitchFamily="18" charset="0"/>
                <a:cs typeface="B Nazanin" pitchFamily="2" charset="-78"/>
              </a:rPr>
              <a:t>. </a:t>
            </a:r>
            <a:r>
              <a:rPr lang="fa-IR" sz="2000" b="1" dirty="0" smtClean="0">
                <a:solidFill>
                  <a:schemeClr val="bg2">
                    <a:lumMod val="25000"/>
                  </a:schemeClr>
                </a:solidFill>
                <a:latin typeface="Times" pitchFamily="18" charset="0"/>
                <a:cs typeface="B Nazanin" pitchFamily="2" charset="-78"/>
              </a:rPr>
              <a:t>قابلیت </a:t>
            </a:r>
            <a:r>
              <a:rPr lang="fa-IR" sz="2000" b="1" dirty="0">
                <a:solidFill>
                  <a:schemeClr val="bg2">
                    <a:lumMod val="25000"/>
                  </a:schemeClr>
                </a:solidFill>
                <a:latin typeface="Times" pitchFamily="18" charset="0"/>
                <a:cs typeface="B Nazanin" pitchFamily="2" charset="-78"/>
              </a:rPr>
              <a:t>انعطاف این سیم نسبت به سیم های نیمه افشان بیشتر </a:t>
            </a:r>
            <a:r>
              <a:rPr lang="fa-IR" sz="2000" b="1" dirty="0" smtClean="0">
                <a:solidFill>
                  <a:schemeClr val="bg2">
                    <a:lumMod val="25000"/>
                  </a:schemeClr>
                </a:solidFill>
                <a:latin typeface="Times" pitchFamily="18" charset="0"/>
                <a:cs typeface="B Nazanin" pitchFamily="2" charset="-78"/>
              </a:rPr>
              <a:t>است.دراستاندارد حداکثر قطر رشته الزام دارد و تعداد </a:t>
            </a:r>
            <a:r>
              <a:rPr lang="fa-IR" sz="2000" b="1" dirty="0">
                <a:solidFill>
                  <a:schemeClr val="bg2">
                    <a:lumMod val="25000"/>
                  </a:schemeClr>
                </a:solidFill>
                <a:latin typeface="Times" pitchFamily="18" charset="0"/>
                <a:cs typeface="B Nazanin" pitchFamily="2" charset="-78"/>
              </a:rPr>
              <a:t>رشته های آن به اختیار سازنده است</a:t>
            </a:r>
            <a:r>
              <a:rPr lang="fa-IR" sz="2000" b="1" dirty="0" smtClean="0">
                <a:solidFill>
                  <a:schemeClr val="bg2">
                    <a:lumMod val="25000"/>
                  </a:schemeClr>
                </a:solidFill>
                <a:latin typeface="Times" pitchFamily="18" charset="0"/>
                <a:cs typeface="B Nazanin" pitchFamily="2" charset="-78"/>
              </a:rPr>
              <a:t>.</a:t>
            </a:r>
            <a:endParaRPr lang="en-US" sz="2000" b="1" dirty="0">
              <a:solidFill>
                <a:schemeClr val="bg2">
                  <a:lumMod val="25000"/>
                </a:schemeClr>
              </a:solidFill>
              <a:latin typeface="Times" pitchFamily="18" charset="0"/>
              <a:cs typeface="B Nazanin" pitchFamily="2" charset="-78"/>
            </a:endParaRPr>
          </a:p>
        </p:txBody>
      </p:sp>
    </p:spTree>
    <p:extLst>
      <p:ext uri="{BB962C8B-B14F-4D97-AF65-F5344CB8AC3E}">
        <p14:creationId xmlns:p14="http://schemas.microsoft.com/office/powerpoint/2010/main" val="173637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152" y="260648"/>
            <a:ext cx="2962672" cy="523220"/>
          </a:xfrm>
          <a:noFill/>
        </p:spPr>
        <p:txBody>
          <a:bodyPr vert="horz" wrap="square" rtlCol="1" anchor="ctr">
            <a:spAutoFit/>
            <a:scene3d>
              <a:camera prst="orthographicFront"/>
              <a:lightRig rig="soft" dir="t"/>
            </a:scene3d>
            <a:sp3d prstMaterial="softEdge">
              <a:bevelT w="25400" h="25400"/>
            </a:sp3d>
          </a:bodyPr>
          <a:lstStyle/>
          <a:p>
            <a:pPr algn="r" rtl="1"/>
            <a:r>
              <a:rPr lang="fa-IR" sz="2800" dirty="0" smtClean="0">
                <a:solidFill>
                  <a:srgbClr val="7030A0"/>
                </a:solidFill>
                <a:latin typeface="+mn-lt"/>
                <a:ea typeface="+mn-ea"/>
                <a:cs typeface="B Titr" pitchFamily="2" charset="-78"/>
              </a:rPr>
              <a:t>- دسته بندی هادی ها </a:t>
            </a:r>
            <a:endParaRPr lang="fa-IR" sz="2800" dirty="0">
              <a:solidFill>
                <a:srgbClr val="7030A0"/>
              </a:solidFill>
              <a:latin typeface="+mn-lt"/>
              <a:ea typeface="+mn-ea"/>
              <a:cs typeface="B Titr" pitchFamily="2" charset="-78"/>
            </a:endParaRPr>
          </a:p>
        </p:txBody>
      </p:sp>
      <p:sp>
        <p:nvSpPr>
          <p:cNvPr id="9" name="Title 1"/>
          <p:cNvSpPr txBox="1">
            <a:spLocks/>
          </p:cNvSpPr>
          <p:nvPr/>
        </p:nvSpPr>
        <p:spPr>
          <a:xfrm>
            <a:off x="323528" y="988546"/>
            <a:ext cx="8291264" cy="523220"/>
          </a:xfrm>
          <a:prstGeom prst="rect">
            <a:avLst/>
          </a:prstGeom>
          <a:noFill/>
        </p:spPr>
        <p:txBody>
          <a:bodyPr vert="horz" wrap="square" rtlCol="1" anchor="ctr">
            <a:sp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rtl="1"/>
            <a:r>
              <a:rPr lang="fa-IR" sz="2800" dirty="0" smtClean="0">
                <a:solidFill>
                  <a:srgbClr val="7030A0"/>
                </a:solidFill>
                <a:latin typeface="+mn-lt"/>
                <a:ea typeface="+mn-ea"/>
                <a:cs typeface="B Nazanin" pitchFamily="2" charset="-78"/>
              </a:rPr>
              <a:t>هادی کلاس 6 : افشان</a:t>
            </a:r>
            <a:r>
              <a:rPr lang="fa-IR" sz="2800" dirty="0">
                <a:solidFill>
                  <a:srgbClr val="7030A0"/>
                </a:solidFill>
                <a:latin typeface="+mn-lt"/>
                <a:ea typeface="+mn-ea"/>
                <a:cs typeface="B Nazanin" pitchFamily="2" charset="-78"/>
              </a:rPr>
              <a:t> </a:t>
            </a:r>
            <a:r>
              <a:rPr lang="fa-IR" sz="2800" dirty="0" smtClean="0">
                <a:solidFill>
                  <a:srgbClr val="7030A0"/>
                </a:solidFill>
                <a:latin typeface="+mn-lt"/>
                <a:ea typeface="+mn-ea"/>
                <a:cs typeface="B Nazanin" pitchFamily="2" charset="-78"/>
              </a:rPr>
              <a:t>با انعطاف پذیری بالا (</a:t>
            </a:r>
            <a:r>
              <a:rPr lang="en-US" sz="2800" dirty="0" smtClean="0">
                <a:solidFill>
                  <a:srgbClr val="7030A0"/>
                </a:solidFill>
                <a:latin typeface="+mn-lt"/>
                <a:ea typeface="+mn-ea"/>
                <a:cs typeface="B Nazanin" pitchFamily="2" charset="-78"/>
              </a:rPr>
              <a:t>Super Flexible</a:t>
            </a:r>
            <a:r>
              <a:rPr lang="fa-IR" sz="2800" dirty="0" smtClean="0">
                <a:solidFill>
                  <a:srgbClr val="7030A0"/>
                </a:solidFill>
                <a:latin typeface="+mn-lt"/>
                <a:ea typeface="+mn-ea"/>
                <a:cs typeface="B Nazanin" pitchFamily="2" charset="-78"/>
              </a:rPr>
              <a:t>)</a:t>
            </a:r>
            <a:endParaRPr lang="fa-IR" sz="2800" dirty="0">
              <a:solidFill>
                <a:srgbClr val="7030A0"/>
              </a:solidFill>
              <a:latin typeface="+mn-lt"/>
              <a:ea typeface="+mn-ea"/>
              <a:cs typeface="B Nazanin" pitchFamily="2" charset="-78"/>
            </a:endParaRPr>
          </a:p>
        </p:txBody>
      </p:sp>
      <p:pic>
        <p:nvPicPr>
          <p:cNvPr id="4102" name="Picture 6" descr="D:\96-04-04\Training\imag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136230" y="4050712"/>
            <a:ext cx="2809875" cy="1628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7544" y="1691092"/>
            <a:ext cx="8147248" cy="2359620"/>
          </a:xfrm>
          <a:prstGeom prst="rect">
            <a:avLst/>
          </a:prstGeom>
        </p:spPr>
        <p:txBody>
          <a:bodyPr vert="horz" wrap="square">
            <a:spAutoFit/>
          </a:bodyPr>
          <a:lstStyle/>
          <a:p>
            <a:pPr algn="justLow">
              <a:lnSpc>
                <a:spcPct val="150000"/>
              </a:lnSpc>
              <a:spcBef>
                <a:spcPts val="400"/>
              </a:spcBef>
              <a:buClr>
                <a:schemeClr val="accent1"/>
              </a:buClr>
              <a:buSzPct val="68000"/>
              <a:buFont typeface="Wingdings" pitchFamily="2" charset="2"/>
              <a:buNone/>
            </a:pPr>
            <a:r>
              <a:rPr lang="fa-IR" sz="2400" b="1" dirty="0" smtClean="0">
                <a:solidFill>
                  <a:schemeClr val="bg2">
                    <a:lumMod val="25000"/>
                  </a:schemeClr>
                </a:solidFill>
                <a:latin typeface="Times" pitchFamily="18" charset="0"/>
                <a:cs typeface="B Nazanin" pitchFamily="2" charset="-78"/>
              </a:rPr>
              <a:t> هادی </a:t>
            </a:r>
            <a:r>
              <a:rPr lang="fa-IR" sz="2400" b="1" dirty="0">
                <a:solidFill>
                  <a:schemeClr val="bg2">
                    <a:lumMod val="25000"/>
                  </a:schemeClr>
                </a:solidFill>
                <a:latin typeface="Times" pitchFamily="18" charset="0"/>
                <a:cs typeface="B Nazanin" pitchFamily="2" charset="-78"/>
              </a:rPr>
              <a:t>سوپرافشان نیز </a:t>
            </a:r>
            <a:r>
              <a:rPr lang="fa-IR" sz="2400" b="1" dirty="0" smtClean="0">
                <a:solidFill>
                  <a:schemeClr val="bg2">
                    <a:lumMod val="25000"/>
                  </a:schemeClr>
                </a:solidFill>
                <a:latin typeface="Times" pitchFamily="18" charset="0"/>
                <a:cs typeface="B Nazanin" pitchFamily="2" charset="-78"/>
              </a:rPr>
              <a:t>دارای حداکثر </a:t>
            </a:r>
            <a:r>
              <a:rPr lang="fa-IR" sz="2400" b="1" dirty="0">
                <a:solidFill>
                  <a:schemeClr val="bg2">
                    <a:lumMod val="25000"/>
                  </a:schemeClr>
                </a:solidFill>
                <a:latin typeface="Times" pitchFamily="18" charset="0"/>
                <a:cs typeface="B Nazanin" pitchFamily="2" charset="-78"/>
              </a:rPr>
              <a:t>قطر در استاندارد </a:t>
            </a:r>
            <a:r>
              <a:rPr lang="fa-IR" sz="2400" b="1" dirty="0" smtClean="0">
                <a:solidFill>
                  <a:schemeClr val="bg2">
                    <a:lumMod val="25000"/>
                  </a:schemeClr>
                </a:solidFill>
                <a:latin typeface="Times" pitchFamily="18" charset="0"/>
                <a:cs typeface="B Nazanin" pitchFamily="2" charset="-78"/>
              </a:rPr>
              <a:t>می باشد و </a:t>
            </a:r>
            <a:r>
              <a:rPr lang="fa-IR" sz="2400" b="1" dirty="0">
                <a:solidFill>
                  <a:schemeClr val="bg2">
                    <a:lumMod val="25000"/>
                  </a:schemeClr>
                </a:solidFill>
                <a:latin typeface="Times" pitchFamily="18" charset="0"/>
                <a:cs typeface="B Nazanin" pitchFamily="2" charset="-78"/>
              </a:rPr>
              <a:t>تعداد رشته به اختیار سازنده </a:t>
            </a:r>
            <a:r>
              <a:rPr lang="fa-IR" sz="2400" b="1" dirty="0" smtClean="0">
                <a:solidFill>
                  <a:schemeClr val="bg2">
                    <a:lumMod val="25000"/>
                  </a:schemeClr>
                </a:solidFill>
                <a:latin typeface="Times" pitchFamily="18" charset="0"/>
                <a:cs typeface="B Nazanin" pitchFamily="2" charset="-78"/>
              </a:rPr>
              <a:t>است.</a:t>
            </a:r>
          </a:p>
          <a:p>
            <a:pPr algn="justLow">
              <a:lnSpc>
                <a:spcPct val="150000"/>
              </a:lnSpc>
              <a:spcBef>
                <a:spcPts val="400"/>
              </a:spcBef>
              <a:buClr>
                <a:schemeClr val="accent1"/>
              </a:buClr>
              <a:buSzPct val="68000"/>
              <a:buFont typeface="Wingdings" pitchFamily="2" charset="2"/>
              <a:buNone/>
            </a:pPr>
            <a:r>
              <a:rPr lang="fa-IR" sz="2400" b="1" dirty="0" smtClean="0">
                <a:solidFill>
                  <a:schemeClr val="bg2">
                    <a:lumMod val="25000"/>
                  </a:schemeClr>
                </a:solidFill>
                <a:latin typeface="Times" pitchFamily="18" charset="0"/>
                <a:cs typeface="B Nazanin" pitchFamily="2" charset="-78"/>
              </a:rPr>
              <a:t>این هادی از </a:t>
            </a:r>
            <a:r>
              <a:rPr lang="fa-IR" sz="2400" b="1" dirty="0">
                <a:solidFill>
                  <a:schemeClr val="bg2">
                    <a:lumMod val="25000"/>
                  </a:schemeClr>
                </a:solidFill>
                <a:latin typeface="Times" pitchFamily="18" charset="0"/>
                <a:cs typeface="B Nazanin" pitchFamily="2" charset="-78"/>
              </a:rPr>
              <a:t>کلاس 5 انعطاف بیشتری دارد و قطر رشته در هر مقطع از کلاس 5 کمتر است.</a:t>
            </a:r>
            <a:endParaRPr lang="en-US" sz="2400" b="1" dirty="0">
              <a:solidFill>
                <a:schemeClr val="bg2">
                  <a:lumMod val="25000"/>
                </a:schemeClr>
              </a:solidFill>
              <a:latin typeface="Times" pitchFamily="18" charset="0"/>
              <a:cs typeface="B Nazanin" pitchFamily="2" charset="-78"/>
            </a:endParaRPr>
          </a:p>
        </p:txBody>
      </p:sp>
    </p:spTree>
    <p:extLst>
      <p:ext uri="{BB962C8B-B14F-4D97-AF65-F5344CB8AC3E}">
        <p14:creationId xmlns:p14="http://schemas.microsoft.com/office/powerpoint/2010/main" val="380482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6197</TotalTime>
  <Words>6271</Words>
  <Application>Microsoft Office PowerPoint</Application>
  <PresentationFormat>On-screen Show (4:3)</PresentationFormat>
  <Paragraphs>486</Paragraphs>
  <Slides>72</Slides>
  <Notes>14</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Concourse</vt:lpstr>
      <vt:lpstr>معرفی فرایندهای تولید سیم و کابل </vt:lpstr>
      <vt:lpstr>مقدمه</vt:lpstr>
      <vt:lpstr>نمایش ساختار کابل</vt:lpstr>
      <vt:lpstr>تعریف هادی :</vt:lpstr>
      <vt:lpstr>- دسته بندی هادی ها </vt:lpstr>
      <vt:lpstr>- دسته بندی هادی ها </vt:lpstr>
      <vt:lpstr>- دسته بندی هادی ها </vt:lpstr>
      <vt:lpstr>- دسته بندی هادی ها </vt:lpstr>
      <vt:lpstr>- دسته بندی هادی ها </vt:lpstr>
      <vt:lpstr>1- مراحل كشش و آنیل مفتول</vt:lpstr>
      <vt:lpstr>1- مراحل كشش و آنیل مفتول</vt:lpstr>
      <vt:lpstr>1- مراحل كشش و آنیل مفتول</vt:lpstr>
      <vt:lpstr>1- مراحل كشش و آنیل مفتول</vt:lpstr>
      <vt:lpstr>1- مراحل كشش و آنیل مفتول</vt:lpstr>
      <vt:lpstr>1- مراحل كشش و آنیل مفتول</vt:lpstr>
      <vt:lpstr>1- مراحل كشش و آنیل مفتول</vt:lpstr>
      <vt:lpstr>1- مراحل كشش و آنیل مفتول</vt:lpstr>
      <vt:lpstr>2- بانچ</vt:lpstr>
      <vt:lpstr>2- بانچ</vt:lpstr>
      <vt:lpstr>2- بانچ</vt:lpstr>
      <vt:lpstr>2- بانچ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3-اكسترود</vt:lpstr>
      <vt:lpstr>3-اكسترود</vt:lpstr>
      <vt:lpstr>3-اكسترود</vt:lpstr>
      <vt:lpstr>3-اكسترود</vt:lpstr>
      <vt:lpstr>3-اكسترود</vt:lpstr>
      <vt:lpstr>3-اكسترود</vt:lpstr>
      <vt:lpstr>3-اكسترود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مراحل كنترل كيفيت</vt:lpstr>
      <vt:lpstr>6- مراحل كنترل كيفيت</vt:lpstr>
      <vt:lpstr>شرح آزمونها</vt:lpstr>
      <vt:lpstr>شرح آزمونها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مراحل كنترل كيفيت</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qc02</dc:creator>
  <cp:lastModifiedBy>qc01</cp:lastModifiedBy>
  <cp:revision>431</cp:revision>
  <dcterms:created xsi:type="dcterms:W3CDTF">2017-04-30T07:14:18Z</dcterms:created>
  <dcterms:modified xsi:type="dcterms:W3CDTF">2019-06-22T05:11:00Z</dcterms:modified>
</cp:coreProperties>
</file>